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5" r:id="rId1"/>
  </p:sldMasterIdLst>
  <p:notesMasterIdLst>
    <p:notesMasterId r:id="rId36"/>
  </p:notesMasterIdLst>
  <p:handoutMasterIdLst>
    <p:handoutMasterId r:id="rId37"/>
  </p:handoutMasterIdLst>
  <p:sldIdLst>
    <p:sldId id="299" r:id="rId2"/>
    <p:sldId id="332" r:id="rId3"/>
    <p:sldId id="335" r:id="rId4"/>
    <p:sldId id="320" r:id="rId5"/>
    <p:sldId id="336" r:id="rId6"/>
    <p:sldId id="312" r:id="rId7"/>
    <p:sldId id="314" r:id="rId8"/>
    <p:sldId id="300" r:id="rId9"/>
    <p:sldId id="315" r:id="rId10"/>
    <p:sldId id="323" r:id="rId11"/>
    <p:sldId id="319" r:id="rId12"/>
    <p:sldId id="326" r:id="rId13"/>
    <p:sldId id="325" r:id="rId14"/>
    <p:sldId id="316" r:id="rId15"/>
    <p:sldId id="322" r:id="rId16"/>
    <p:sldId id="324" r:id="rId17"/>
    <p:sldId id="328" r:id="rId18"/>
    <p:sldId id="321" r:id="rId19"/>
    <p:sldId id="333" r:id="rId20"/>
    <p:sldId id="317" r:id="rId21"/>
    <p:sldId id="330" r:id="rId22"/>
    <p:sldId id="334" r:id="rId23"/>
    <p:sldId id="327" r:id="rId24"/>
    <p:sldId id="304" r:id="rId25"/>
    <p:sldId id="305" r:id="rId26"/>
    <p:sldId id="331" r:id="rId27"/>
    <p:sldId id="329" r:id="rId28"/>
    <p:sldId id="313" r:id="rId29"/>
    <p:sldId id="308" r:id="rId30"/>
    <p:sldId id="311" r:id="rId31"/>
    <p:sldId id="307" r:id="rId32"/>
    <p:sldId id="303" r:id="rId33"/>
    <p:sldId id="318" r:id="rId34"/>
    <p:sldId id="301" r:id="rId35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00A500"/>
    <a:srgbClr val="4D8549"/>
    <a:srgbClr val="B9431F"/>
    <a:srgbClr val="FFD900"/>
    <a:srgbClr val="808080"/>
    <a:srgbClr val="587BBB"/>
    <a:srgbClr val="FAF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585" autoAdjust="0"/>
  </p:normalViewPr>
  <p:slideViewPr>
    <p:cSldViewPr showGuides="1">
      <p:cViewPr>
        <p:scale>
          <a:sx n="66" d="100"/>
          <a:sy n="66" d="100"/>
        </p:scale>
        <p:origin x="-1344" y="-35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7" d="100"/>
          <a:sy n="67" d="100"/>
        </p:scale>
        <p:origin x="-2280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881516038447832E-2"/>
          <c:y val="3.3842778853351449E-2"/>
          <c:w val="0.94474620157147282"/>
          <c:h val="0.8423900076676361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Tabelle1!$C$1</c:f>
              <c:strCache>
                <c:ptCount val="1"/>
                <c:pt idx="0">
                  <c:v>ambulant (n = 155.159)</c:v>
                </c:pt>
              </c:strCache>
            </c:strRef>
          </c:tx>
          <c:spPr>
            <a:solidFill>
              <a:srgbClr val="FFD900"/>
            </a:solidFill>
          </c:spPr>
          <c:invertIfNegative val="0"/>
          <c:cat>
            <c:multiLvlStrRef>
              <c:f>Tabelle1!$A$2:$B$13</c:f>
              <c:multiLvlStrCache>
                <c:ptCount val="12"/>
                <c:lvl>
                  <c:pt idx="0">
                    <c:v>männlich</c:v>
                  </c:pt>
                  <c:pt idx="1">
                    <c:v>weiblich</c:v>
                  </c:pt>
                  <c:pt idx="2">
                    <c:v>männlich</c:v>
                  </c:pt>
                  <c:pt idx="3">
                    <c:v>weiblich</c:v>
                  </c:pt>
                  <c:pt idx="4">
                    <c:v>männlich</c:v>
                  </c:pt>
                  <c:pt idx="5">
                    <c:v>weiblich</c:v>
                  </c:pt>
                  <c:pt idx="6">
                    <c:v>männlich</c:v>
                  </c:pt>
                  <c:pt idx="7">
                    <c:v>weiblich</c:v>
                  </c:pt>
                  <c:pt idx="8">
                    <c:v>männlich</c:v>
                  </c:pt>
                  <c:pt idx="9">
                    <c:v>weiblich</c:v>
                  </c:pt>
                  <c:pt idx="10">
                    <c:v>männlich</c:v>
                  </c:pt>
                  <c:pt idx="11">
                    <c:v>weiblich</c:v>
                  </c:pt>
                </c:lvl>
                <c:lvl>
                  <c:pt idx="0">
                    <c:v>Alkohol</c:v>
                  </c:pt>
                  <c:pt idx="2">
                    <c:v>Opiode</c:v>
                  </c:pt>
                  <c:pt idx="4">
                    <c:v>Cannabis</c:v>
                  </c:pt>
                  <c:pt idx="6">
                    <c:v>Kokain</c:v>
                  </c:pt>
                  <c:pt idx="8">
                    <c:v>Stimulanzien</c:v>
                  </c:pt>
                  <c:pt idx="10">
                    <c:v>Pathologisches Glücksspiel</c:v>
                  </c:pt>
                </c:lvl>
              </c:multiLvlStrCache>
            </c:multiLvlStrRef>
          </c:cat>
          <c:val>
            <c:numRef>
              <c:f>Tabelle1!$C$2:$C$13</c:f>
              <c:numCache>
                <c:formatCode>0.0%</c:formatCode>
                <c:ptCount val="12"/>
                <c:pt idx="0">
                  <c:v>0.53700000000000003</c:v>
                </c:pt>
                <c:pt idx="1">
                  <c:v>0.6</c:v>
                </c:pt>
                <c:pt idx="2">
                  <c:v>0.17799999999999999</c:v>
                </c:pt>
                <c:pt idx="3">
                  <c:v>0.17</c:v>
                </c:pt>
                <c:pt idx="4">
                  <c:v>0.154</c:v>
                </c:pt>
                <c:pt idx="5">
                  <c:v>7.9000000000000001E-2</c:v>
                </c:pt>
                <c:pt idx="6">
                  <c:v>2.5000000000000001E-2</c:v>
                </c:pt>
                <c:pt idx="7">
                  <c:v>1.4E-2</c:v>
                </c:pt>
                <c:pt idx="8">
                  <c:v>3.1E-2</c:v>
                </c:pt>
                <c:pt idx="9">
                  <c:v>3.3000000000000002E-2</c:v>
                </c:pt>
                <c:pt idx="10">
                  <c:v>5.5E-2</c:v>
                </c:pt>
                <c:pt idx="11">
                  <c:v>2.1999999999999999E-2</c:v>
                </c:pt>
              </c:numCache>
            </c:numRef>
          </c:val>
        </c:ser>
        <c:ser>
          <c:idx val="2"/>
          <c:order val="1"/>
          <c:tx>
            <c:strRef>
              <c:f>Tabelle1!$D$1</c:f>
              <c:strCache>
                <c:ptCount val="1"/>
                <c:pt idx="0">
                  <c:v>stationär (n = 39.329)</c:v>
                </c:pt>
              </c:strCache>
            </c:strRef>
          </c:tx>
          <c:spPr>
            <a:solidFill>
              <a:srgbClr val="808080"/>
            </a:solidFill>
          </c:spPr>
          <c:invertIfNegative val="0"/>
          <c:cat>
            <c:multiLvlStrRef>
              <c:f>Tabelle1!$A$2:$B$13</c:f>
              <c:multiLvlStrCache>
                <c:ptCount val="12"/>
                <c:lvl>
                  <c:pt idx="0">
                    <c:v>männlich</c:v>
                  </c:pt>
                  <c:pt idx="1">
                    <c:v>weiblich</c:v>
                  </c:pt>
                  <c:pt idx="2">
                    <c:v>männlich</c:v>
                  </c:pt>
                  <c:pt idx="3">
                    <c:v>weiblich</c:v>
                  </c:pt>
                  <c:pt idx="4">
                    <c:v>männlich</c:v>
                  </c:pt>
                  <c:pt idx="5">
                    <c:v>weiblich</c:v>
                  </c:pt>
                  <c:pt idx="6">
                    <c:v>männlich</c:v>
                  </c:pt>
                  <c:pt idx="7">
                    <c:v>weiblich</c:v>
                  </c:pt>
                  <c:pt idx="8">
                    <c:v>männlich</c:v>
                  </c:pt>
                  <c:pt idx="9">
                    <c:v>weiblich</c:v>
                  </c:pt>
                  <c:pt idx="10">
                    <c:v>männlich</c:v>
                  </c:pt>
                  <c:pt idx="11">
                    <c:v>weiblich</c:v>
                  </c:pt>
                </c:lvl>
                <c:lvl>
                  <c:pt idx="0">
                    <c:v>Alkohol</c:v>
                  </c:pt>
                  <c:pt idx="2">
                    <c:v>Opiode</c:v>
                  </c:pt>
                  <c:pt idx="4">
                    <c:v>Cannabis</c:v>
                  </c:pt>
                  <c:pt idx="6">
                    <c:v>Kokain</c:v>
                  </c:pt>
                  <c:pt idx="8">
                    <c:v>Stimulanzien</c:v>
                  </c:pt>
                  <c:pt idx="10">
                    <c:v>Pathologisches Glücksspiel</c:v>
                  </c:pt>
                </c:lvl>
              </c:multiLvlStrCache>
            </c:multiLvlStrRef>
          </c:cat>
          <c:val>
            <c:numRef>
              <c:f>Tabelle1!$D$2:$D$13</c:f>
              <c:numCache>
                <c:formatCode>0.0%</c:formatCode>
                <c:ptCount val="12"/>
                <c:pt idx="0">
                  <c:v>0.73799999999999999</c:v>
                </c:pt>
                <c:pt idx="1">
                  <c:v>0.79300000000000004</c:v>
                </c:pt>
                <c:pt idx="2">
                  <c:v>8.5999999999999993E-2</c:v>
                </c:pt>
                <c:pt idx="3">
                  <c:v>8.3000000000000004E-2</c:v>
                </c:pt>
                <c:pt idx="4">
                  <c:v>6.4000000000000001E-2</c:v>
                </c:pt>
                <c:pt idx="5">
                  <c:v>3.3000000000000002E-2</c:v>
                </c:pt>
                <c:pt idx="6">
                  <c:v>1.7999999999999999E-2</c:v>
                </c:pt>
                <c:pt idx="7">
                  <c:v>7.0000000000000001E-3</c:v>
                </c:pt>
                <c:pt idx="8">
                  <c:v>2.1999999999999999E-2</c:v>
                </c:pt>
                <c:pt idx="9">
                  <c:v>1.9E-2</c:v>
                </c:pt>
                <c:pt idx="10">
                  <c:v>3.1E-2</c:v>
                </c:pt>
                <c:pt idx="11">
                  <c:v>7.0000000000000001E-3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261632"/>
        <c:axId val="120263424"/>
      </c:barChart>
      <c:catAx>
        <c:axId val="120261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de-DE"/>
          </a:p>
        </c:txPr>
        <c:crossAx val="120263424"/>
        <c:crossesAt val="0"/>
        <c:auto val="1"/>
        <c:lblAlgn val="ctr"/>
        <c:lblOffset val="100"/>
        <c:noMultiLvlLbl val="0"/>
      </c:catAx>
      <c:valAx>
        <c:axId val="120263424"/>
        <c:scaling>
          <c:orientation val="minMax"/>
          <c:max val="0.8"/>
          <c:min val="0"/>
        </c:scaling>
        <c:delete val="0"/>
        <c:axPos val="l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de-DE"/>
          </a:p>
        </c:txPr>
        <c:crossAx val="120261632"/>
        <c:crosses val="autoZero"/>
        <c:crossBetween val="between"/>
        <c:majorUnit val="0.1"/>
      </c:valAx>
      <c:spPr>
        <a:noFill/>
        <a:ln w="25393">
          <a:noFill/>
        </a:ln>
      </c:spPr>
    </c:plotArea>
    <c:legend>
      <c:legendPos val="r"/>
      <c:layout>
        <c:manualLayout>
          <c:xMode val="edge"/>
          <c:yMode val="edge"/>
          <c:x val="0.17899543378995433"/>
          <c:y val="0"/>
          <c:w val="0.65479452054794518"/>
          <c:h val="9.7222222222222238E-2"/>
        </c:manualLayout>
      </c:layout>
      <c:overlay val="0"/>
      <c:txPr>
        <a:bodyPr/>
        <a:lstStyle/>
        <a:p>
          <a:pPr>
            <a:defRPr sz="1500">
              <a:latin typeface="Arial" pitchFamily="34" charset="0"/>
              <a:cs typeface="Arial" pitchFamily="34" charset="0"/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796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881516038447832E-2"/>
          <c:y val="3.3842778853351449E-2"/>
          <c:w val="0.94474620157147282"/>
          <c:h val="0.8423900076676361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Tabelle1!$C$1</c:f>
              <c:strCache>
                <c:ptCount val="1"/>
                <c:pt idx="0">
                  <c:v>Risikokonsum</c:v>
                </c:pt>
              </c:strCache>
            </c:strRef>
          </c:tx>
          <c:spPr>
            <a:solidFill>
              <a:srgbClr val="B9431F"/>
            </a:solidFill>
          </c:spPr>
          <c:invertIfNegative val="0"/>
          <c:cat>
            <c:multiLvlStrRef>
              <c:f>Tabelle1!$A$2:$B$9</c:f>
              <c:multiLvlStrCache>
                <c:ptCount val="8"/>
                <c:lvl>
                  <c:pt idx="0">
                    <c:v>männlich</c:v>
                  </c:pt>
                  <c:pt idx="1">
                    <c:v>weiblich</c:v>
                  </c:pt>
                  <c:pt idx="2">
                    <c:v>männlich</c:v>
                  </c:pt>
                  <c:pt idx="3">
                    <c:v>weiblich</c:v>
                  </c:pt>
                  <c:pt idx="4">
                    <c:v>männlich</c:v>
                  </c:pt>
                  <c:pt idx="5">
                    <c:v>weiblich</c:v>
                  </c:pt>
                  <c:pt idx="6">
                    <c:v>männlich</c:v>
                  </c:pt>
                  <c:pt idx="7">
                    <c:v>weiblich</c:v>
                  </c:pt>
                </c:lvl>
                <c:lvl>
                  <c:pt idx="0">
                    <c:v>18 bis unter 30 Jahre</c:v>
                  </c:pt>
                  <c:pt idx="2">
                    <c:v>30 bis unter 45 Jahre</c:v>
                  </c:pt>
                  <c:pt idx="4">
                    <c:v>45 bis unter 65 Jahre</c:v>
                  </c:pt>
                  <c:pt idx="6">
                    <c:v>65 Jahre und älter</c:v>
                  </c:pt>
                </c:lvl>
              </c:multiLvlStrCache>
            </c:multiLvlStrRef>
          </c:cat>
          <c:val>
            <c:numRef>
              <c:f>Tabelle1!$C$2:$C$9</c:f>
              <c:numCache>
                <c:formatCode>0%</c:formatCode>
                <c:ptCount val="8"/>
                <c:pt idx="0">
                  <c:v>0.44800000000000001</c:v>
                </c:pt>
                <c:pt idx="1">
                  <c:v>0.3</c:v>
                </c:pt>
                <c:pt idx="2">
                  <c:v>0.32200000000000001</c:v>
                </c:pt>
                <c:pt idx="3">
                  <c:v>0.19600000000000001</c:v>
                </c:pt>
                <c:pt idx="4">
                  <c:v>0.32500000000000001</c:v>
                </c:pt>
                <c:pt idx="5">
                  <c:v>0.219</c:v>
                </c:pt>
                <c:pt idx="6">
                  <c:v>0.28399999999999997</c:v>
                </c:pt>
                <c:pt idx="7">
                  <c:v>0.17799999999999999</c:v>
                </c:pt>
              </c:numCache>
            </c:numRef>
          </c:val>
        </c:ser>
        <c:ser>
          <c:idx val="2"/>
          <c:order val="1"/>
          <c:tx>
            <c:strRef>
              <c:f>Tabelle1!$D$1</c:f>
              <c:strCache>
                <c:ptCount val="1"/>
                <c:pt idx="0">
                  <c:v>Moderater Konsum</c:v>
                </c:pt>
              </c:strCache>
            </c:strRef>
          </c:tx>
          <c:spPr>
            <a:solidFill>
              <a:srgbClr val="808080"/>
            </a:solidFill>
          </c:spPr>
          <c:invertIfNegative val="0"/>
          <c:cat>
            <c:multiLvlStrRef>
              <c:f>Tabelle1!$A$2:$B$9</c:f>
              <c:multiLvlStrCache>
                <c:ptCount val="8"/>
                <c:lvl>
                  <c:pt idx="0">
                    <c:v>männlich</c:v>
                  </c:pt>
                  <c:pt idx="1">
                    <c:v>weiblich</c:v>
                  </c:pt>
                  <c:pt idx="2">
                    <c:v>männlich</c:v>
                  </c:pt>
                  <c:pt idx="3">
                    <c:v>weiblich</c:v>
                  </c:pt>
                  <c:pt idx="4">
                    <c:v>männlich</c:v>
                  </c:pt>
                  <c:pt idx="5">
                    <c:v>weiblich</c:v>
                  </c:pt>
                  <c:pt idx="6">
                    <c:v>männlich</c:v>
                  </c:pt>
                  <c:pt idx="7">
                    <c:v>weiblich</c:v>
                  </c:pt>
                </c:lvl>
                <c:lvl>
                  <c:pt idx="0">
                    <c:v>18 bis unter 30 Jahre</c:v>
                  </c:pt>
                  <c:pt idx="2">
                    <c:v>30 bis unter 45 Jahre</c:v>
                  </c:pt>
                  <c:pt idx="4">
                    <c:v>45 bis unter 65 Jahre</c:v>
                  </c:pt>
                  <c:pt idx="6">
                    <c:v>65 Jahre und älter</c:v>
                  </c:pt>
                </c:lvl>
              </c:multiLvlStrCache>
            </c:multiLvlStrRef>
          </c:cat>
          <c:val>
            <c:numRef>
              <c:f>Tabelle1!$D$2:$D$9</c:f>
              <c:numCache>
                <c:formatCode>0%</c:formatCode>
                <c:ptCount val="8"/>
                <c:pt idx="0">
                  <c:v>0.434</c:v>
                </c:pt>
                <c:pt idx="1">
                  <c:v>0.49</c:v>
                </c:pt>
                <c:pt idx="2">
                  <c:v>0.56000000000000005</c:v>
                </c:pt>
                <c:pt idx="3">
                  <c:v>0.58799999999999997</c:v>
                </c:pt>
                <c:pt idx="4">
                  <c:v>0.54900000000000004</c:v>
                </c:pt>
                <c:pt idx="5">
                  <c:v>0.57599999999999996</c:v>
                </c:pt>
                <c:pt idx="6">
                  <c:v>0.55900000000000005</c:v>
                </c:pt>
                <c:pt idx="7">
                  <c:v>0.47699999999999998</c:v>
                </c:pt>
              </c:numCache>
            </c:numRef>
          </c:val>
        </c:ser>
        <c:ser>
          <c:idx val="3"/>
          <c:order val="2"/>
          <c:tx>
            <c:strRef>
              <c:f>Tabelle1!$E$1</c:f>
              <c:strCache>
                <c:ptCount val="1"/>
                <c:pt idx="0">
                  <c:v>Nie-Trinker</c:v>
                </c:pt>
              </c:strCache>
            </c:strRef>
          </c:tx>
          <c:spPr>
            <a:solidFill>
              <a:srgbClr val="4D8549"/>
            </a:solidFill>
          </c:spPr>
          <c:invertIfNegative val="0"/>
          <c:cat>
            <c:multiLvlStrRef>
              <c:f>Tabelle1!$A$2:$B$9</c:f>
              <c:multiLvlStrCache>
                <c:ptCount val="8"/>
                <c:lvl>
                  <c:pt idx="0">
                    <c:v>männlich</c:v>
                  </c:pt>
                  <c:pt idx="1">
                    <c:v>weiblich</c:v>
                  </c:pt>
                  <c:pt idx="2">
                    <c:v>männlich</c:v>
                  </c:pt>
                  <c:pt idx="3">
                    <c:v>weiblich</c:v>
                  </c:pt>
                  <c:pt idx="4">
                    <c:v>männlich</c:v>
                  </c:pt>
                  <c:pt idx="5">
                    <c:v>weiblich</c:v>
                  </c:pt>
                  <c:pt idx="6">
                    <c:v>männlich</c:v>
                  </c:pt>
                  <c:pt idx="7">
                    <c:v>weiblich</c:v>
                  </c:pt>
                </c:lvl>
                <c:lvl>
                  <c:pt idx="0">
                    <c:v>18 bis unter 30 Jahre</c:v>
                  </c:pt>
                  <c:pt idx="2">
                    <c:v>30 bis unter 45 Jahre</c:v>
                  </c:pt>
                  <c:pt idx="4">
                    <c:v>45 bis unter 65 Jahre</c:v>
                  </c:pt>
                  <c:pt idx="6">
                    <c:v>65 Jahre und älter</c:v>
                  </c:pt>
                </c:lvl>
              </c:multiLvlStrCache>
            </c:multiLvlStrRef>
          </c:cat>
          <c:val>
            <c:numRef>
              <c:f>Tabelle1!$E$2:$E$9</c:f>
              <c:numCache>
                <c:formatCode>0%</c:formatCode>
                <c:ptCount val="8"/>
                <c:pt idx="0">
                  <c:v>0.11799999999999999</c:v>
                </c:pt>
                <c:pt idx="1">
                  <c:v>0.20899999999999999</c:v>
                </c:pt>
                <c:pt idx="2">
                  <c:v>0.11799999999999999</c:v>
                </c:pt>
                <c:pt idx="3">
                  <c:v>0.22</c:v>
                </c:pt>
                <c:pt idx="4">
                  <c:v>0.127</c:v>
                </c:pt>
                <c:pt idx="5">
                  <c:v>0.20499999999999999</c:v>
                </c:pt>
                <c:pt idx="6">
                  <c:v>0.157</c:v>
                </c:pt>
                <c:pt idx="7">
                  <c:v>0.34499999999999997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321920"/>
        <c:axId val="120323456"/>
      </c:barChart>
      <c:catAx>
        <c:axId val="120321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de-DE"/>
          </a:p>
        </c:txPr>
        <c:crossAx val="120323456"/>
        <c:crossesAt val="0"/>
        <c:auto val="1"/>
        <c:lblAlgn val="ctr"/>
        <c:lblOffset val="100"/>
        <c:noMultiLvlLbl val="0"/>
      </c:catAx>
      <c:valAx>
        <c:axId val="120323456"/>
        <c:scaling>
          <c:orientation val="minMax"/>
          <c:max val="0.70000000000000007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de-DE"/>
          </a:p>
        </c:txPr>
        <c:crossAx val="120321920"/>
        <c:crosses val="autoZero"/>
        <c:crossBetween val="between"/>
        <c:majorUnit val="0.1"/>
      </c:valAx>
      <c:spPr>
        <a:noFill/>
        <a:ln w="25393">
          <a:noFill/>
        </a:ln>
      </c:spPr>
    </c:plotArea>
    <c:legend>
      <c:legendPos val="r"/>
      <c:layout>
        <c:manualLayout>
          <c:xMode val="edge"/>
          <c:yMode val="edge"/>
          <c:x val="0.17716894977168951"/>
          <c:y val="0"/>
          <c:w val="0.65479452054794518"/>
          <c:h val="9.7222222222222238E-2"/>
        </c:manualLayout>
      </c:layout>
      <c:overlay val="0"/>
      <c:txPr>
        <a:bodyPr/>
        <a:lstStyle/>
        <a:p>
          <a:pPr>
            <a:defRPr sz="1500">
              <a:latin typeface="Arial" pitchFamily="34" charset="0"/>
              <a:cs typeface="Arial" pitchFamily="34" charset="0"/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225937197454251"/>
          <c:y val="0.20884850938236593"/>
          <c:w val="0.6781592719856524"/>
          <c:h val="0.59682696792570855"/>
        </c:manualLayout>
      </c:layout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n = 139 Liter</c:v>
                </c:pt>
              </c:strCache>
            </c:strRef>
          </c:tx>
          <c:dPt>
            <c:idx val="0"/>
            <c:bubble3D val="0"/>
            <c:spPr>
              <a:solidFill>
                <a:srgbClr val="FFD900"/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1"/>
            <c:bubble3D val="0"/>
            <c:spPr>
              <a:ln>
                <a:solidFill>
                  <a:srgbClr val="B9431F"/>
                </a:solidFill>
              </a:ln>
            </c:spPr>
          </c:dPt>
          <c:dPt>
            <c:idx val="2"/>
            <c:bubble3D val="0"/>
            <c:spPr>
              <a:ln>
                <a:solidFill>
                  <a:srgbClr val="4D8549"/>
                </a:solidFill>
              </a:ln>
            </c:spPr>
          </c:dPt>
          <c:dPt>
            <c:idx val="3"/>
            <c:bubble3D val="0"/>
            <c:spPr>
              <a:solidFill>
                <a:srgbClr val="D9D9D9"/>
              </a:solidFill>
            </c:spPr>
          </c:dPt>
          <c:dLbls>
            <c:dLbl>
              <c:idx val="0"/>
              <c:layout>
                <c:manualLayout>
                  <c:x val="2.4000929460218704E-2"/>
                  <c:y val="5.067132782044262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325832843969718E-2"/>
                  <c:y val="8.415465109204842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49076342707953E-2"/>
                  <c:y val="1.853299459318611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019915445902833E-2"/>
                  <c:y val="-5.023105172301478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Tabelle1!$A$2:$A$5</c:f>
              <c:strCache>
                <c:ptCount val="4"/>
                <c:pt idx="0">
                  <c:v>Bier</c:v>
                </c:pt>
                <c:pt idx="1">
                  <c:v>Wein</c:v>
                </c:pt>
                <c:pt idx="2">
                  <c:v>Schaumwein</c:v>
                </c:pt>
                <c:pt idx="3">
                  <c:v>Spirituosen</c:v>
                </c:pt>
              </c:strCache>
            </c:strRef>
          </c:cat>
          <c:val>
            <c:numRef>
              <c:f>Tabelle1!$B$2:$B$5</c:f>
              <c:numCache>
                <c:formatCode>0.0%</c:formatCode>
                <c:ptCount val="4"/>
                <c:pt idx="0">
                  <c:v>0.54300000000000004</c:v>
                </c:pt>
                <c:pt idx="1">
                  <c:v>0.22800000000000001</c:v>
                </c:pt>
                <c:pt idx="2">
                  <c:v>4.3999999999999997E-2</c:v>
                </c:pt>
                <c:pt idx="3">
                  <c:v>0.184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0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de-DE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165246596532"/>
          <c:y val="3.4375000000000003E-2"/>
          <c:w val="0.63076075592740422"/>
          <c:h val="0.78094188829107181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untere Bildungsgruppe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38100"/>
            </a:sp3d>
          </c:spPr>
          <c:dPt>
            <c:idx val="0"/>
            <c:bubble3D val="0"/>
            <c:spPr>
              <a:solidFill>
                <a:srgbClr val="B9431F"/>
              </a:solidFill>
              <a:scene3d>
                <a:camera prst="orthographicFront"/>
                <a:lightRig rig="threePt" dir="t"/>
              </a:scene3d>
              <a:sp3d>
                <a:bevelT w="38100"/>
              </a:sp3d>
            </c:spPr>
          </c:dPt>
          <c:dPt>
            <c:idx val="1"/>
            <c:bubble3D val="0"/>
            <c:spPr>
              <a:solidFill>
                <a:srgbClr val="D9D9D9"/>
              </a:solidFill>
              <a:scene3d>
                <a:camera prst="orthographicFront"/>
                <a:lightRig rig="threePt" dir="t"/>
              </a:scene3d>
              <a:sp3d>
                <a:bevelT w="38100"/>
              </a:sp3d>
            </c:spPr>
          </c:dPt>
          <c:dPt>
            <c:idx val="2"/>
            <c:bubble3D val="0"/>
            <c:spPr>
              <a:solidFill>
                <a:srgbClr val="4D8549"/>
              </a:solidFill>
              <a:scene3d>
                <a:camera prst="orthographicFront"/>
                <a:lightRig rig="threePt" dir="t"/>
              </a:scene3d>
              <a:sp3d>
                <a:bevelT w="38100"/>
              </a:sp3d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1038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38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Tabelle1!$A$2:$A$4</c:f>
              <c:strCache>
                <c:ptCount val="3"/>
                <c:pt idx="0">
                  <c:v>Risikokonsum</c:v>
                </c:pt>
                <c:pt idx="1">
                  <c:v>moderater Konsum</c:v>
                </c:pt>
                <c:pt idx="2">
                  <c:v>Nie-Trinker</c:v>
                </c:pt>
              </c:strCache>
            </c:strRef>
          </c:cat>
          <c:val>
            <c:numRef>
              <c:f>Tabelle1!$B$2:$B$4</c:f>
              <c:numCache>
                <c:formatCode>0.0%</c:formatCode>
                <c:ptCount val="3"/>
                <c:pt idx="0">
                  <c:v>0.23</c:v>
                </c:pt>
                <c:pt idx="1">
                  <c:v>0.45900000000000002</c:v>
                </c:pt>
                <c:pt idx="2">
                  <c:v>0.311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mittlere Bildungsgruppe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B9431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D9D9D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4D854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1038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38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Tabelle1!$A$2:$A$4</c:f>
              <c:strCache>
                <c:ptCount val="3"/>
                <c:pt idx="0">
                  <c:v>Risikokonsum</c:v>
                </c:pt>
                <c:pt idx="1">
                  <c:v>moderater Konsum</c:v>
                </c:pt>
                <c:pt idx="2">
                  <c:v>Nie-Trinker</c:v>
                </c:pt>
              </c:strCache>
            </c:strRef>
          </c:cat>
          <c:val>
            <c:numRef>
              <c:f>Tabelle1!$C$2:$C$4</c:f>
              <c:numCache>
                <c:formatCode>0.0%</c:formatCode>
                <c:ptCount val="3"/>
                <c:pt idx="0">
                  <c:v>0.28399999999999997</c:v>
                </c:pt>
                <c:pt idx="1">
                  <c:v>0.54700000000000004</c:v>
                </c:pt>
                <c:pt idx="2">
                  <c:v>0.16900000000000001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obere Bildungsgruppe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0"/>
            </a:sp3d>
          </c:spPr>
          <c:dPt>
            <c:idx val="0"/>
            <c:bubble3D val="0"/>
            <c:spPr>
              <a:solidFill>
                <a:srgbClr val="B9431F"/>
              </a:solidFill>
              <a:scene3d>
                <a:camera prst="orthographicFront"/>
                <a:lightRig rig="threePt" dir="t"/>
              </a:scene3d>
              <a:sp3d>
                <a:bevelT w="127000"/>
              </a:sp3d>
            </c:spPr>
          </c:dPt>
          <c:dPt>
            <c:idx val="1"/>
            <c:bubble3D val="0"/>
            <c:spPr>
              <a:solidFill>
                <a:srgbClr val="D9D9D9"/>
              </a:solidFill>
              <a:scene3d>
                <a:camera prst="orthographicFront"/>
                <a:lightRig rig="threePt" dir="t"/>
              </a:scene3d>
              <a:sp3d>
                <a:bevelT w="127000"/>
              </a:sp3d>
            </c:spPr>
          </c:dPt>
          <c:dPt>
            <c:idx val="2"/>
            <c:bubble3D val="0"/>
            <c:spPr>
              <a:solidFill>
                <a:srgbClr val="4D8549"/>
              </a:solidFill>
              <a:scene3d>
                <a:camera prst="orthographicFront"/>
                <a:lightRig rig="threePt" dir="t"/>
              </a:scene3d>
              <a:sp3d>
                <a:bevelT w="127000"/>
              </a:sp3d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1038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38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Tabelle1!$A$2:$A$4</c:f>
              <c:strCache>
                <c:ptCount val="3"/>
                <c:pt idx="0">
                  <c:v>Risikokonsum</c:v>
                </c:pt>
                <c:pt idx="1">
                  <c:v>moderater Konsum</c:v>
                </c:pt>
                <c:pt idx="2">
                  <c:v>Nie-Trinker</c:v>
                </c:pt>
              </c:strCache>
            </c:strRef>
          </c:cat>
          <c:val>
            <c:numRef>
              <c:f>Tabelle1!$D$2:$D$4</c:f>
              <c:numCache>
                <c:formatCode>0.0%</c:formatCode>
                <c:ptCount val="3"/>
                <c:pt idx="0">
                  <c:v>0.3</c:v>
                </c:pt>
                <c:pt idx="1">
                  <c:v>0.58599999999999997</c:v>
                </c:pt>
                <c:pt idx="2">
                  <c:v>0.114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56"/>
        <c:holeSize val="28"/>
      </c:doughnutChart>
      <c:spPr>
        <a:noFill/>
        <a:ln w="25388">
          <a:noFill/>
        </a:ln>
      </c:spPr>
    </c:plotArea>
    <c:plotVisOnly val="1"/>
    <c:dispBlanksAs val="gap"/>
    <c:showDLblsOverMax val="0"/>
  </c:chart>
  <c:txPr>
    <a:bodyPr/>
    <a:lstStyle/>
    <a:p>
      <a:pPr>
        <a:defRPr sz="1867"/>
      </a:pPr>
      <a:endParaRPr lang="de-DE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42676066295664"/>
          <c:y val="3.4374928358930135E-2"/>
          <c:w val="0.56309179030612766"/>
          <c:h val="0.78654091344347998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weiblich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B9431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D9D9D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4D854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1002" b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2" b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Tabelle1!$A$2:$A$4</c:f>
              <c:strCache>
                <c:ptCount val="3"/>
                <c:pt idx="0">
                  <c:v>Risikokonsum</c:v>
                </c:pt>
                <c:pt idx="1">
                  <c:v>moderater Konsum</c:v>
                </c:pt>
                <c:pt idx="2">
                  <c:v>Nie-Trinker</c:v>
                </c:pt>
              </c:strCache>
            </c:strRef>
          </c:cat>
          <c:val>
            <c:numRef>
              <c:f>Tabelle1!$B$2:$B$4</c:f>
              <c:numCache>
                <c:formatCode>0.0%</c:formatCode>
                <c:ptCount val="3"/>
                <c:pt idx="0">
                  <c:v>0.215</c:v>
                </c:pt>
                <c:pt idx="1">
                  <c:v>0.53700000000000003</c:v>
                </c:pt>
                <c:pt idx="2">
                  <c:v>0.248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männlich</c:v>
                </c:pt>
              </c:strCache>
            </c:strRef>
          </c:tx>
          <c:spPr>
            <a:ln w="15901"/>
            <a:scene3d>
              <a:camera prst="orthographicFront"/>
              <a:lightRig rig="threePt" dir="t"/>
            </a:scene3d>
            <a:sp3d prstMaterial="matte">
              <a:bevelT/>
            </a:sp3d>
          </c:spPr>
          <c:dPt>
            <c:idx val="0"/>
            <c:bubble3D val="0"/>
            <c:spPr>
              <a:solidFill>
                <a:srgbClr val="B9431F"/>
              </a:solidFill>
              <a:ln w="15901"/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</c:dPt>
          <c:dPt>
            <c:idx val="1"/>
            <c:bubble3D val="0"/>
            <c:spPr>
              <a:solidFill>
                <a:srgbClr val="D9D9D9"/>
              </a:solidFill>
              <a:ln w="15901"/>
              <a:scene3d>
                <a:camera prst="orthographicFront"/>
                <a:lightRig rig="threePt" dir="t"/>
              </a:scene3d>
              <a:sp3d prstMaterial="matte">
                <a:bevelT w="127000" h="127000"/>
              </a:sp3d>
            </c:spPr>
          </c:dPt>
          <c:dPt>
            <c:idx val="2"/>
            <c:bubble3D val="0"/>
            <c:spPr>
              <a:solidFill>
                <a:srgbClr val="4D8549"/>
              </a:solidFill>
              <a:ln w="15901"/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1002" b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2" b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Tabelle1!$A$2:$A$4</c:f>
              <c:strCache>
                <c:ptCount val="3"/>
                <c:pt idx="0">
                  <c:v>Risikokonsum</c:v>
                </c:pt>
                <c:pt idx="1">
                  <c:v>moderater Konsum</c:v>
                </c:pt>
                <c:pt idx="2">
                  <c:v>Nie-Trinker</c:v>
                </c:pt>
              </c:strCache>
            </c:strRef>
          </c:cat>
          <c:val>
            <c:numRef>
              <c:f>Tabelle1!$C$2:$C$4</c:f>
              <c:numCache>
                <c:formatCode>0.0%</c:formatCode>
                <c:ptCount val="3"/>
                <c:pt idx="0">
                  <c:v>0.33800000000000002</c:v>
                </c:pt>
                <c:pt idx="1">
                  <c:v>0.53300000000000003</c:v>
                </c:pt>
                <c:pt idx="2">
                  <c:v>0.129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56"/>
        <c:holeSize val="28"/>
      </c:doughnutChart>
      <c:spPr>
        <a:noFill/>
        <a:ln w="25398">
          <a:noFill/>
        </a:ln>
      </c:spPr>
    </c:plotArea>
    <c:plotVisOnly val="1"/>
    <c:dispBlanksAs val="gap"/>
    <c:showDLblsOverMax val="0"/>
  </c:chart>
  <c:txPr>
    <a:bodyPr/>
    <a:lstStyle/>
    <a:p>
      <a:pPr>
        <a:defRPr sz="1802"/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 algn="ctr">
              <a:defRPr b="0"/>
            </a:pPr>
            <a:r>
              <a:rPr lang="de-DE" sz="1500" b="0" dirty="0" smtClean="0">
                <a:latin typeface="Arial" pitchFamily="34" charset="0"/>
                <a:cs typeface="Arial" pitchFamily="34" charset="0"/>
              </a:rPr>
              <a:t>Patienten</a:t>
            </a:r>
            <a:r>
              <a:rPr lang="de-DE" sz="1500" b="0" baseline="0" dirty="0" smtClean="0">
                <a:latin typeface="Arial" pitchFamily="34" charset="0"/>
                <a:cs typeface="Arial" pitchFamily="34" charset="0"/>
              </a:rPr>
              <a:t> mit </a:t>
            </a:r>
            <a:r>
              <a:rPr lang="de-DE" sz="1500" b="0" baseline="0" dirty="0" err="1" smtClean="0">
                <a:latin typeface="Arial" pitchFamily="34" charset="0"/>
                <a:cs typeface="Arial" pitchFamily="34" charset="0"/>
              </a:rPr>
              <a:t>behandlungsbedürftigen</a:t>
            </a:r>
            <a:r>
              <a:rPr lang="de-DE" sz="1500" b="0" baseline="0" dirty="0" smtClean="0">
                <a:latin typeface="Arial" pitchFamily="34" charset="0"/>
                <a:cs typeface="Arial" pitchFamily="34" charset="0"/>
              </a:rPr>
              <a:t> Alkoholkonsum, </a:t>
            </a:r>
          </a:p>
          <a:p>
            <a:pPr algn="ctr">
              <a:defRPr b="0"/>
            </a:pPr>
            <a:r>
              <a:rPr lang="de-DE" sz="1500" b="0" dirty="0" smtClean="0">
                <a:latin typeface="Arial" pitchFamily="34" charset="0"/>
                <a:cs typeface="Arial" pitchFamily="34" charset="0"/>
              </a:rPr>
              <a:t>n = 110.004 </a:t>
            </a:r>
            <a:endParaRPr lang="de-DE" sz="1500" b="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20617363536513467"/>
          <c:y val="4.915067434752473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5881516038447832E-2"/>
          <c:y val="3.3842778853351449E-2"/>
          <c:w val="0.94474620157147282"/>
          <c:h val="0.8423900076676361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Tabelle1!$C$1</c:f>
              <c:strCache>
                <c:ptCount val="1"/>
                <c:pt idx="0">
                  <c:v>Tabak</c:v>
                </c:pt>
              </c:strCache>
            </c:strRef>
          </c:tx>
          <c:spPr>
            <a:solidFill>
              <a:srgbClr val="808080"/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Tabelle1!$A$2:$B$7</c:f>
              <c:multiLvlStrCache>
                <c:ptCount val="6"/>
                <c:lvl>
                  <c:pt idx="0">
                    <c:v>Gesamt</c:v>
                  </c:pt>
                  <c:pt idx="1">
                    <c:v>Männer</c:v>
                  </c:pt>
                  <c:pt idx="2">
                    <c:v>Frauen</c:v>
                  </c:pt>
                  <c:pt idx="3">
                    <c:v>Gesamt</c:v>
                  </c:pt>
                  <c:pt idx="4">
                    <c:v>Männer</c:v>
                  </c:pt>
                  <c:pt idx="5">
                    <c:v>Frauen</c:v>
                  </c:pt>
                </c:lvl>
                <c:lvl>
                  <c:pt idx="0">
                    <c:v>ambulant</c:v>
                  </c:pt>
                  <c:pt idx="3">
                    <c:v>stationär</c:v>
                  </c:pt>
                </c:lvl>
              </c:multiLvlStrCache>
            </c:multiLvlStrRef>
          </c:cat>
          <c:val>
            <c:numRef>
              <c:f>Tabelle1!$C$2:$C$7</c:f>
              <c:numCache>
                <c:formatCode>0%</c:formatCode>
                <c:ptCount val="6"/>
                <c:pt idx="0">
                  <c:v>0.39</c:v>
                </c:pt>
                <c:pt idx="1">
                  <c:v>0.3</c:v>
                </c:pt>
                <c:pt idx="2">
                  <c:v>0.25</c:v>
                </c:pt>
                <c:pt idx="3">
                  <c:v>0.74</c:v>
                </c:pt>
                <c:pt idx="4">
                  <c:v>0.76</c:v>
                </c:pt>
                <c:pt idx="5">
                  <c:v>0.69</c:v>
                </c:pt>
              </c:numCache>
            </c:numRef>
          </c:val>
        </c:ser>
        <c:ser>
          <c:idx val="0"/>
          <c:order val="1"/>
          <c:tx>
            <c:strRef>
              <c:f>Tabelle1!$D$1</c:f>
              <c:strCache>
                <c:ptCount val="1"/>
                <c:pt idx="0">
                  <c:v>Canabis</c:v>
                </c:pt>
              </c:strCache>
            </c:strRef>
          </c:tx>
          <c:spPr>
            <a:solidFill>
              <a:srgbClr val="4D8549"/>
            </a:solidFill>
          </c:spPr>
          <c:invertIfNegative val="0"/>
          <c:dLbls>
            <c:dLbl>
              <c:idx val="2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Tabelle1!$A$2:$B$7</c:f>
              <c:multiLvlStrCache>
                <c:ptCount val="6"/>
                <c:lvl>
                  <c:pt idx="0">
                    <c:v>Gesamt</c:v>
                  </c:pt>
                  <c:pt idx="1">
                    <c:v>Männer</c:v>
                  </c:pt>
                  <c:pt idx="2">
                    <c:v>Frauen</c:v>
                  </c:pt>
                  <c:pt idx="3">
                    <c:v>Gesamt</c:v>
                  </c:pt>
                  <c:pt idx="4">
                    <c:v>Männer</c:v>
                  </c:pt>
                  <c:pt idx="5">
                    <c:v>Frauen</c:v>
                  </c:pt>
                </c:lvl>
                <c:lvl>
                  <c:pt idx="0">
                    <c:v>ambulant</c:v>
                  </c:pt>
                  <c:pt idx="3">
                    <c:v>stationär</c:v>
                  </c:pt>
                </c:lvl>
              </c:multiLvlStrCache>
            </c:multiLvlStrRef>
          </c:cat>
          <c:val>
            <c:numRef>
              <c:f>Tabelle1!$D$2:$D$7</c:f>
              <c:numCache>
                <c:formatCode>0%</c:formatCode>
                <c:ptCount val="6"/>
                <c:pt idx="0">
                  <c:v>0.06</c:v>
                </c:pt>
                <c:pt idx="1">
                  <c:v>7.0000000000000007E-2</c:v>
                </c:pt>
                <c:pt idx="2">
                  <c:v>0.04</c:v>
                </c:pt>
                <c:pt idx="3">
                  <c:v>0.13</c:v>
                </c:pt>
                <c:pt idx="4">
                  <c:v>0.14000000000000001</c:v>
                </c:pt>
                <c:pt idx="5">
                  <c:v>0.09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143680"/>
        <c:axId val="143145216"/>
      </c:barChart>
      <c:catAx>
        <c:axId val="143143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de-DE"/>
          </a:p>
        </c:txPr>
        <c:crossAx val="143145216"/>
        <c:crossesAt val="0"/>
        <c:auto val="1"/>
        <c:lblAlgn val="ctr"/>
        <c:lblOffset val="100"/>
        <c:noMultiLvlLbl val="0"/>
      </c:catAx>
      <c:valAx>
        <c:axId val="143145216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de-DE"/>
          </a:p>
        </c:txPr>
        <c:crossAx val="143143680"/>
        <c:crosses val="autoZero"/>
        <c:crossBetween val="between"/>
        <c:majorUnit val="0.1"/>
      </c:valAx>
      <c:spPr>
        <a:noFill/>
        <a:ln w="25393">
          <a:noFill/>
        </a:ln>
      </c:spPr>
    </c:plotArea>
    <c:legend>
      <c:legendPos val="r"/>
      <c:layout>
        <c:manualLayout>
          <c:xMode val="edge"/>
          <c:yMode val="edge"/>
          <c:x val="0.18630136986301368"/>
          <c:y val="0.24305555555555558"/>
          <c:w val="0.26757990867579912"/>
          <c:h val="0.12847222222222224"/>
        </c:manualLayout>
      </c:layout>
      <c:overlay val="0"/>
      <c:txPr>
        <a:bodyPr/>
        <a:lstStyle/>
        <a:p>
          <a:pPr>
            <a:defRPr sz="1798">
              <a:latin typeface="Arial" pitchFamily="34" charset="0"/>
              <a:cs typeface="Arial" pitchFamily="34" charset="0"/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796"/>
      </a:pPr>
      <a:endParaRPr lang="de-D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918195006869624E-2"/>
          <c:y val="3.4375000000000003E-2"/>
          <c:w val="0.85421784045303351"/>
          <c:h val="0.89152583661417328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Zigaretten in Mio. Stück</c:v>
                </c:pt>
              </c:strCache>
            </c:strRef>
          </c:tx>
          <c:marker>
            <c:symbol val="none"/>
          </c:marker>
          <c:cat>
            <c:numRef>
              <c:f>Tabelle1!$A$2:$A$10</c:f>
              <c:numCache>
                <c:formatCode>General</c:formatCode>
                <c:ptCount val="9"/>
                <c:pt idx="0">
                  <c:v>1991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</c:numCache>
            </c:numRef>
          </c:cat>
          <c:val>
            <c:numRef>
              <c:f>Tabelle1!$B$2:$B$10</c:f>
              <c:numCache>
                <c:formatCode>#,##0</c:formatCode>
                <c:ptCount val="9"/>
                <c:pt idx="0">
                  <c:v>146480</c:v>
                </c:pt>
                <c:pt idx="1">
                  <c:v>135029</c:v>
                </c:pt>
                <c:pt idx="2">
                  <c:v>139625</c:v>
                </c:pt>
                <c:pt idx="3">
                  <c:v>95827</c:v>
                </c:pt>
                <c:pt idx="4">
                  <c:v>93465</c:v>
                </c:pt>
                <c:pt idx="5">
                  <c:v>91497</c:v>
                </c:pt>
                <c:pt idx="6">
                  <c:v>87979</c:v>
                </c:pt>
                <c:pt idx="7">
                  <c:v>86607</c:v>
                </c:pt>
                <c:pt idx="8">
                  <c:v>83565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Zigarren/Zigarillos in Mio. Stück</c:v>
                </c:pt>
              </c:strCache>
            </c:strRef>
          </c:tx>
          <c:marker>
            <c:symbol val="none"/>
          </c:marker>
          <c:cat>
            <c:numRef>
              <c:f>Tabelle1!$A$2:$A$10</c:f>
              <c:numCache>
                <c:formatCode>General</c:formatCode>
                <c:ptCount val="9"/>
                <c:pt idx="0">
                  <c:v>1991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</c:numCache>
            </c:numRef>
          </c:cat>
          <c:val>
            <c:numRef>
              <c:f>Tabelle1!$C$2:$C$10</c:f>
              <c:numCache>
                <c:formatCode>#,##0</c:formatCode>
                <c:ptCount val="9"/>
                <c:pt idx="0">
                  <c:v>1359</c:v>
                </c:pt>
                <c:pt idx="1">
                  <c:v>1062</c:v>
                </c:pt>
                <c:pt idx="2">
                  <c:v>2557</c:v>
                </c:pt>
                <c:pt idx="3">
                  <c:v>4028</c:v>
                </c:pt>
                <c:pt idx="4">
                  <c:v>5545</c:v>
                </c:pt>
                <c:pt idx="5">
                  <c:v>6519</c:v>
                </c:pt>
                <c:pt idx="6">
                  <c:v>4991</c:v>
                </c:pt>
                <c:pt idx="7">
                  <c:v>3777</c:v>
                </c:pt>
                <c:pt idx="8">
                  <c:v>3967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Feinschnitt in t</c:v>
                </c:pt>
              </c:strCache>
            </c:strRef>
          </c:tx>
          <c:marker>
            <c:symbol val="none"/>
          </c:marker>
          <c:cat>
            <c:numRef>
              <c:f>Tabelle1!$A$2:$A$10</c:f>
              <c:numCache>
                <c:formatCode>General</c:formatCode>
                <c:ptCount val="9"/>
                <c:pt idx="0">
                  <c:v>1991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</c:numCache>
            </c:numRef>
          </c:cat>
          <c:val>
            <c:numRef>
              <c:f>Tabelle1!$D$2:$D$10</c:f>
              <c:numCache>
                <c:formatCode>#,##0</c:formatCode>
                <c:ptCount val="9"/>
                <c:pt idx="0">
                  <c:v>15169</c:v>
                </c:pt>
                <c:pt idx="1">
                  <c:v>15624</c:v>
                </c:pt>
                <c:pt idx="2">
                  <c:v>14611</c:v>
                </c:pt>
                <c:pt idx="3">
                  <c:v>33232</c:v>
                </c:pt>
                <c:pt idx="4">
                  <c:v>22702</c:v>
                </c:pt>
                <c:pt idx="5">
                  <c:v>22381</c:v>
                </c:pt>
                <c:pt idx="6">
                  <c:v>21849</c:v>
                </c:pt>
                <c:pt idx="7">
                  <c:v>24404</c:v>
                </c:pt>
                <c:pt idx="8">
                  <c:v>25486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Pfeifentabak in t</c:v>
                </c:pt>
              </c:strCache>
            </c:strRef>
          </c:tx>
          <c:marker>
            <c:symbol val="none"/>
          </c:marker>
          <c:cat>
            <c:numRef>
              <c:f>Tabelle1!$A$2:$A$10</c:f>
              <c:numCache>
                <c:formatCode>General</c:formatCode>
                <c:ptCount val="9"/>
                <c:pt idx="0">
                  <c:v>1991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</c:numCache>
            </c:numRef>
          </c:cat>
          <c:val>
            <c:numRef>
              <c:f>Tabelle1!$E$2:$E$10</c:f>
              <c:numCache>
                <c:formatCode>#,##0</c:formatCode>
                <c:ptCount val="9"/>
                <c:pt idx="0">
                  <c:v>1280</c:v>
                </c:pt>
                <c:pt idx="1">
                  <c:v>1096</c:v>
                </c:pt>
                <c:pt idx="2">
                  <c:v>909</c:v>
                </c:pt>
                <c:pt idx="3">
                  <c:v>804</c:v>
                </c:pt>
                <c:pt idx="4">
                  <c:v>922</c:v>
                </c:pt>
                <c:pt idx="5">
                  <c:v>1609</c:v>
                </c:pt>
                <c:pt idx="6">
                  <c:v>1883</c:v>
                </c:pt>
                <c:pt idx="7">
                  <c:v>806</c:v>
                </c:pt>
                <c:pt idx="8">
                  <c:v>756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176448"/>
        <c:axId val="143177984"/>
      </c:lineChart>
      <c:catAx>
        <c:axId val="143176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de-DE"/>
          </a:p>
        </c:txPr>
        <c:crossAx val="143177984"/>
        <c:crosses val="autoZero"/>
        <c:auto val="1"/>
        <c:lblAlgn val="ctr"/>
        <c:lblOffset val="100"/>
        <c:noMultiLvlLbl val="0"/>
      </c:catAx>
      <c:valAx>
        <c:axId val="143177984"/>
        <c:scaling>
          <c:orientation val="minMax"/>
        </c:scaling>
        <c:delete val="0"/>
        <c:axPos val="l"/>
        <c:majorGridlines>
          <c:spPr>
            <a:ln w="3175">
              <a:prstDash val="sys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de-DE"/>
          </a:p>
        </c:txPr>
        <c:crossAx val="143176448"/>
        <c:crosses val="autoZero"/>
        <c:crossBetween val="between"/>
      </c:valAx>
      <c:spPr>
        <a:noFill/>
        <a:ln w="25390">
          <a:noFill/>
        </a:ln>
      </c:spPr>
    </c:plotArea>
    <c:legend>
      <c:legendPos val="r"/>
      <c:layout>
        <c:manualLayout>
          <c:xMode val="edge"/>
          <c:yMode val="edge"/>
          <c:x val="0.60347985347985356"/>
          <c:y val="3.7606837606837605E-2"/>
          <c:w val="0.33699633699633708"/>
          <c:h val="0.31452991452991452"/>
        </c:manualLayout>
      </c:layout>
      <c:overlay val="0"/>
      <c:spPr>
        <a:solidFill>
          <a:schemeClr val="bg1"/>
        </a:solidFill>
        <a:ln>
          <a:solidFill>
            <a:schemeClr val="tx1">
              <a:tint val="75000"/>
              <a:shade val="95000"/>
              <a:satMod val="105000"/>
            </a:schemeClr>
          </a:solidFill>
        </a:ln>
      </c:spPr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de-D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152834870199606E-2"/>
          <c:y val="8.1185864709917593E-2"/>
          <c:w val="0.67479307854682813"/>
          <c:h val="0.81243265739432835"/>
        </c:manualLayout>
      </c:layout>
      <c:ofPieChart>
        <c:ofPieType val="bar"/>
        <c:varyColors val="1"/>
        <c:ser>
          <c:idx val="0"/>
          <c:order val="0"/>
          <c:tx>
            <c:strRef>
              <c:f>Tabelle1!$A$2:$A$6</c:f>
              <c:strCache>
                <c:ptCount val="1"/>
                <c:pt idx="0">
                  <c:v>Nichtraucher frühere
Raucher gelegentliche Raucher regelmäßige Raucher starke Raucher</c:v>
                </c:pt>
              </c:strCache>
            </c:strRef>
          </c:tx>
          <c:dPt>
            <c:idx val="0"/>
            <c:bubble3D val="0"/>
            <c:spPr>
              <a:solidFill>
                <a:srgbClr val="4D8549"/>
              </a:solidFill>
            </c:spPr>
          </c:dPt>
          <c:dPt>
            <c:idx val="1"/>
            <c:bubble3D val="0"/>
            <c:spPr>
              <a:solidFill>
                <a:srgbClr val="FFD900"/>
              </a:solidFill>
            </c:spPr>
          </c:dPt>
          <c:dPt>
            <c:idx val="2"/>
            <c:bubble3D val="0"/>
            <c:spPr>
              <a:solidFill>
                <a:srgbClr val="587BBB"/>
              </a:solidFill>
            </c:spPr>
          </c:dPt>
          <c:dPt>
            <c:idx val="3"/>
            <c:bubble3D val="0"/>
            <c:spPr>
              <a:solidFill>
                <a:srgbClr val="808080"/>
              </a:solidFill>
            </c:spPr>
          </c:dPt>
          <c:dPt>
            <c:idx val="4"/>
            <c:bubble3D val="0"/>
            <c:spPr>
              <a:solidFill>
                <a:srgbClr val="B9431F"/>
              </a:solidFill>
            </c:spPr>
          </c:dPt>
          <c:dPt>
            <c:idx val="5"/>
            <c:bubble3D val="0"/>
            <c:spPr>
              <a:solidFill>
                <a:srgbClr val="D9D9D9"/>
              </a:solidFill>
            </c:spPr>
          </c:dPt>
          <c:dLbls>
            <c:dLbl>
              <c:idx val="0"/>
              <c:layout>
                <c:manualLayout>
                  <c:x val="0.10101030441062106"/>
                  <c:y val="-9.0322856543276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3.6377902455283014E-3"/>
                  <c:y val="0.1471831613065920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99" b="1">
                    <a:latin typeface="Arial" pitchFamily="34" charset="0"/>
                    <a:cs typeface="Arial" pitchFamily="34" charset="0"/>
                  </a:defRPr>
                </a:pPr>
                <a:endParaRPr lang="de-DE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Tabelle1!$A$2:$A$6</c:f>
              <c:strCache>
                <c:ptCount val="5"/>
                <c:pt idx="0">
                  <c:v>Nichtraucher</c:v>
                </c:pt>
                <c:pt idx="1">
                  <c:v>frühere
Raucher</c:v>
                </c:pt>
                <c:pt idx="2">
                  <c:v>gelegentliche Raucher</c:v>
                </c:pt>
                <c:pt idx="3">
                  <c:v>regelmäßige Raucher</c:v>
                </c:pt>
                <c:pt idx="4">
                  <c:v>starke Raucher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14974</c:v>
                </c:pt>
                <c:pt idx="1">
                  <c:v>5926</c:v>
                </c:pt>
                <c:pt idx="2">
                  <c:v>1467</c:v>
                </c:pt>
                <c:pt idx="3">
                  <c:v>6433</c:v>
                </c:pt>
                <c:pt idx="4">
                  <c:v>1915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>
          <c:spPr>
            <a:ln>
              <a:solidFill>
                <a:schemeClr val="bg1">
                  <a:lumMod val="75000"/>
                </a:schemeClr>
              </a:solidFill>
            </a:ln>
          </c:spPr>
        </c:serLines>
      </c:of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5044091710758387"/>
          <c:y val="6.0504201680672262E-2"/>
          <c:w val="0.23192239858906527"/>
          <c:h val="0.90420168067226891"/>
        </c:manualLayout>
      </c:layout>
      <c:overlay val="0"/>
      <c:txPr>
        <a:bodyPr/>
        <a:lstStyle/>
        <a:p>
          <a:pPr>
            <a:defRPr sz="1799">
              <a:latin typeface="Arial" pitchFamily="34" charset="0"/>
              <a:cs typeface="Arial" pitchFamily="34" charset="0"/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de-DE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250B75-E671-47CC-AA91-C2AC7E84625D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</dgm:pt>
    <dgm:pt modelId="{65BFBAFC-2A2F-40E5-BEA9-47CBED3CE993}">
      <dgm:prSet phldrT="[Text]" custT="1"/>
      <dgm:spPr/>
      <dgm:t>
        <a:bodyPr/>
        <a:lstStyle/>
        <a:p>
          <a:r>
            <a:rPr lang="de-DE" sz="2000" b="0" dirty="0" smtClean="0">
              <a:latin typeface="Arial" pitchFamily="34" charset="0"/>
              <a:cs typeface="Arial" pitchFamily="34" charset="0"/>
            </a:rPr>
            <a:t>16 Mio. Menschen rauchen </a:t>
          </a:r>
          <a:endParaRPr lang="de-DE" sz="2000" b="0" dirty="0">
            <a:latin typeface="Arial" pitchFamily="34" charset="0"/>
            <a:cs typeface="Arial" pitchFamily="34" charset="0"/>
          </a:endParaRPr>
        </a:p>
      </dgm:t>
    </dgm:pt>
    <dgm:pt modelId="{BEF02186-9B33-42D0-B9F1-A8CBB6007F5D}" type="parTrans" cxnId="{58B40A65-1C1F-46C8-BC94-F9FAE94B1BAA}">
      <dgm:prSet/>
      <dgm:spPr/>
      <dgm:t>
        <a:bodyPr/>
        <a:lstStyle/>
        <a:p>
          <a:endParaRPr lang="de-DE"/>
        </a:p>
      </dgm:t>
    </dgm:pt>
    <dgm:pt modelId="{6947E84C-43A7-45EA-B8F4-FCB9F8D76582}" type="sibTrans" cxnId="{58B40A65-1C1F-46C8-BC94-F9FAE94B1BAA}">
      <dgm:prSet/>
      <dgm:spPr/>
      <dgm:t>
        <a:bodyPr/>
        <a:lstStyle/>
        <a:p>
          <a:endParaRPr lang="de-DE"/>
        </a:p>
      </dgm:t>
    </dgm:pt>
    <dgm:pt modelId="{A7AD0418-C49C-4880-B6CD-AF7BF22EBEC3}" type="pres">
      <dgm:prSet presAssocID="{5F250B75-E671-47CC-AA91-C2AC7E84625D}" presName="linearFlow" presStyleCnt="0">
        <dgm:presLayoutVars>
          <dgm:dir/>
          <dgm:resizeHandles val="exact"/>
        </dgm:presLayoutVars>
      </dgm:prSet>
      <dgm:spPr/>
    </dgm:pt>
    <dgm:pt modelId="{EDD72AF9-0744-4834-8C7F-1DAB7796935C}" type="pres">
      <dgm:prSet presAssocID="{65BFBAFC-2A2F-40E5-BEA9-47CBED3CE993}" presName="comp" presStyleCnt="0"/>
      <dgm:spPr/>
    </dgm:pt>
    <dgm:pt modelId="{4A9E1BD1-95DB-4CC9-84CD-2FADA2BC956F}" type="pres">
      <dgm:prSet presAssocID="{65BFBAFC-2A2F-40E5-BEA9-47CBED3CE993}" presName="rect2" presStyleLbl="node1" presStyleIdx="0" presStyleCnt="1" custScaleX="81359" custLinFactNeighborX="-996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F06C292-45C5-4B3E-A5D0-6170DD620679}" type="pres">
      <dgm:prSet presAssocID="{65BFBAFC-2A2F-40E5-BEA9-47CBED3CE993}" presName="rect1" presStyleLbl="lnNode1" presStyleIdx="0" presStyleCnt="1" custLinFactNeighborX="528"/>
      <dgm:spPr>
        <a:blipFill>
          <a:blip xmlns:r="http://schemas.openxmlformats.org/officeDocument/2006/relationships" r:embed="rId1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extLst>
        <a:ext uri="{E40237B7-FDA0-4F09-8148-C483321AD2D9}">
          <dgm14:cNvPr xmlns:dgm14="http://schemas.microsoft.com/office/drawing/2010/diagram" id="0" name="" descr="C:\Users\psyGA-transfer2\Desktop\42-19618637.jpg"/>
        </a:ext>
      </dgm:extLst>
    </dgm:pt>
  </dgm:ptLst>
  <dgm:cxnLst>
    <dgm:cxn modelId="{D24B769B-93CA-4E47-8219-4C9F2417C9DF}" type="presOf" srcId="{65BFBAFC-2A2F-40E5-BEA9-47CBED3CE993}" destId="{4A9E1BD1-95DB-4CC9-84CD-2FADA2BC956F}" srcOrd="0" destOrd="0" presId="urn:microsoft.com/office/officeart/2008/layout/AlternatingPictureBlocks"/>
    <dgm:cxn modelId="{58B40A65-1C1F-46C8-BC94-F9FAE94B1BAA}" srcId="{5F250B75-E671-47CC-AA91-C2AC7E84625D}" destId="{65BFBAFC-2A2F-40E5-BEA9-47CBED3CE993}" srcOrd="0" destOrd="0" parTransId="{BEF02186-9B33-42D0-B9F1-A8CBB6007F5D}" sibTransId="{6947E84C-43A7-45EA-B8F4-FCB9F8D76582}"/>
    <dgm:cxn modelId="{7933E123-C68A-4520-8E55-2B8D30ABE231}" type="presOf" srcId="{5F250B75-E671-47CC-AA91-C2AC7E84625D}" destId="{A7AD0418-C49C-4880-B6CD-AF7BF22EBEC3}" srcOrd="0" destOrd="0" presId="urn:microsoft.com/office/officeart/2008/layout/AlternatingPictureBlocks"/>
    <dgm:cxn modelId="{C1CC7572-CC59-40DE-BA56-AEB7D8400EF8}" type="presParOf" srcId="{A7AD0418-C49C-4880-B6CD-AF7BF22EBEC3}" destId="{EDD72AF9-0744-4834-8C7F-1DAB7796935C}" srcOrd="0" destOrd="0" presId="urn:microsoft.com/office/officeart/2008/layout/AlternatingPictureBlocks"/>
    <dgm:cxn modelId="{A8D799DD-C36A-4585-811C-4C4457539B61}" type="presParOf" srcId="{EDD72AF9-0744-4834-8C7F-1DAB7796935C}" destId="{4A9E1BD1-95DB-4CC9-84CD-2FADA2BC956F}" srcOrd="0" destOrd="0" presId="urn:microsoft.com/office/officeart/2008/layout/AlternatingPictureBlocks"/>
    <dgm:cxn modelId="{359F40C3-C514-4B71-9D65-7371F1A44E43}" type="presParOf" srcId="{EDD72AF9-0744-4834-8C7F-1DAB7796935C}" destId="{9F06C292-45C5-4B3E-A5D0-6170DD620679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7E3F05-6A66-4426-ACF8-AD78E65CAE6A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</dgm:pt>
    <dgm:pt modelId="{B11B4A72-C927-4382-9E1F-3A0A704CD924}">
      <dgm:prSet phldrT="[Text]" custT="1"/>
      <dgm:spPr/>
      <dgm:t>
        <a:bodyPr/>
        <a:lstStyle/>
        <a:p>
          <a:r>
            <a:rPr lang="de-DE" sz="2000" dirty="0" smtClean="0">
              <a:latin typeface="Arial" pitchFamily="34" charset="0"/>
              <a:cs typeface="Arial" pitchFamily="34" charset="0"/>
            </a:rPr>
            <a:t>1,6 % bis 8,2 % abhängige Internetnutzer</a:t>
          </a:r>
          <a:endParaRPr lang="de-DE" sz="2000" dirty="0">
            <a:latin typeface="Arial" pitchFamily="34" charset="0"/>
            <a:cs typeface="Arial" pitchFamily="34" charset="0"/>
          </a:endParaRPr>
        </a:p>
      </dgm:t>
    </dgm:pt>
    <dgm:pt modelId="{58C3335E-C6E9-414A-B030-4048ADC9C9DA}" type="parTrans" cxnId="{B6CAC1D6-4F7B-49F5-BA61-D8E3279E3C1C}">
      <dgm:prSet/>
      <dgm:spPr/>
      <dgm:t>
        <a:bodyPr/>
        <a:lstStyle/>
        <a:p>
          <a:endParaRPr lang="de-DE"/>
        </a:p>
      </dgm:t>
    </dgm:pt>
    <dgm:pt modelId="{B50B7C74-FFB5-4C64-A0AE-9379E50741C1}" type="sibTrans" cxnId="{B6CAC1D6-4F7B-49F5-BA61-D8E3279E3C1C}">
      <dgm:prSet/>
      <dgm:spPr/>
      <dgm:t>
        <a:bodyPr/>
        <a:lstStyle/>
        <a:p>
          <a:endParaRPr lang="de-DE"/>
        </a:p>
      </dgm:t>
    </dgm:pt>
    <dgm:pt modelId="{2C8AF065-A423-4E99-9693-83CC9DA373CD}" type="pres">
      <dgm:prSet presAssocID="{D27E3F05-6A66-4426-ACF8-AD78E65CAE6A}" presName="linearFlow" presStyleCnt="0">
        <dgm:presLayoutVars>
          <dgm:dir/>
          <dgm:resizeHandles val="exact"/>
        </dgm:presLayoutVars>
      </dgm:prSet>
      <dgm:spPr/>
    </dgm:pt>
    <dgm:pt modelId="{3981A304-C522-44C6-9E60-E7590A66BBBA}" type="pres">
      <dgm:prSet presAssocID="{B11B4A72-C927-4382-9E1F-3A0A704CD924}" presName="comp" presStyleCnt="0"/>
      <dgm:spPr/>
    </dgm:pt>
    <dgm:pt modelId="{447C5C1C-37D2-4CED-B99E-A7E16499E082}" type="pres">
      <dgm:prSet presAssocID="{B11B4A72-C927-4382-9E1F-3A0A704CD924}" presName="rect2" presStyleLbl="node1" presStyleIdx="0" presStyleCnt="1" custScaleX="79931" custScaleY="98182" custLinFactNeighborX="-1228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84AAE23-61FB-4E42-B046-FF4F072E31E5}" type="pres">
      <dgm:prSet presAssocID="{B11B4A72-C927-4382-9E1F-3A0A704CD924}" presName="rect1" presStyleLbl="lnNode1" presStyleIdx="0" presStyleCnt="1" custScaleX="98168" custScaleY="98278" custLinFactNeighborX="375" custLinFactNeighborY="-42"/>
      <dgm:spPr>
        <a:blipFill>
          <a:blip xmlns:r="http://schemas.openxmlformats.org/officeDocument/2006/relationships" r:embed="rId1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extLst>
        <a:ext uri="{E40237B7-FDA0-4F09-8148-C483321AD2D9}">
          <dgm14:cNvPr xmlns:dgm14="http://schemas.microsoft.com/office/drawing/2010/diagram" id="0" name="" descr="C:\Users\psyGA-transfer2\Desktop\42-16216249.jpg"/>
        </a:ext>
      </dgm:extLst>
    </dgm:pt>
  </dgm:ptLst>
  <dgm:cxnLst>
    <dgm:cxn modelId="{7D04C709-8521-4F02-85E9-6421BB73F9B9}" type="presOf" srcId="{B11B4A72-C927-4382-9E1F-3A0A704CD924}" destId="{447C5C1C-37D2-4CED-B99E-A7E16499E082}" srcOrd="0" destOrd="0" presId="urn:microsoft.com/office/officeart/2008/layout/AlternatingPictureBlocks"/>
    <dgm:cxn modelId="{B6CAC1D6-4F7B-49F5-BA61-D8E3279E3C1C}" srcId="{D27E3F05-6A66-4426-ACF8-AD78E65CAE6A}" destId="{B11B4A72-C927-4382-9E1F-3A0A704CD924}" srcOrd="0" destOrd="0" parTransId="{58C3335E-C6E9-414A-B030-4048ADC9C9DA}" sibTransId="{B50B7C74-FFB5-4C64-A0AE-9379E50741C1}"/>
    <dgm:cxn modelId="{11AFC147-B42C-45DC-9131-E8E5061AE86D}" type="presOf" srcId="{D27E3F05-6A66-4426-ACF8-AD78E65CAE6A}" destId="{2C8AF065-A423-4E99-9693-83CC9DA373CD}" srcOrd="0" destOrd="0" presId="urn:microsoft.com/office/officeart/2008/layout/AlternatingPictureBlocks"/>
    <dgm:cxn modelId="{4A9C27DF-7EB8-4160-B760-3D7DF8131E63}" type="presParOf" srcId="{2C8AF065-A423-4E99-9693-83CC9DA373CD}" destId="{3981A304-C522-44C6-9E60-E7590A66BBBA}" srcOrd="0" destOrd="0" presId="urn:microsoft.com/office/officeart/2008/layout/AlternatingPictureBlocks"/>
    <dgm:cxn modelId="{C12D415E-3FD7-4E27-8181-8ED59ABD6E14}" type="presParOf" srcId="{3981A304-C522-44C6-9E60-E7590A66BBBA}" destId="{447C5C1C-37D2-4CED-B99E-A7E16499E082}" srcOrd="0" destOrd="0" presId="urn:microsoft.com/office/officeart/2008/layout/AlternatingPictureBlocks"/>
    <dgm:cxn modelId="{AB119EAA-653C-4B4B-9791-B1AC7EF18D67}" type="presParOf" srcId="{3981A304-C522-44C6-9E60-E7590A66BBBA}" destId="{784AAE23-61FB-4E42-B046-FF4F072E31E5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90679F-1F86-4136-9D40-60019E901F8C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</dgm:pt>
    <dgm:pt modelId="{DD7752B6-D03D-42CE-A840-20E8E3C1646F}">
      <dgm:prSet phldrT="[Text]" custT="1"/>
      <dgm:spPr/>
      <dgm:t>
        <a:bodyPr/>
        <a:lstStyle/>
        <a:p>
          <a:r>
            <a:rPr lang="de-DE" sz="2000" dirty="0" smtClean="0">
              <a:latin typeface="Arial" pitchFamily="34" charset="0"/>
              <a:cs typeface="Arial" pitchFamily="34" charset="0"/>
            </a:rPr>
            <a:t>1,3 Mio. Menschen sind alkohol-abhängig </a:t>
          </a:r>
          <a:endParaRPr lang="de-DE" sz="2000" dirty="0">
            <a:latin typeface="Arial" pitchFamily="34" charset="0"/>
            <a:cs typeface="Arial" pitchFamily="34" charset="0"/>
          </a:endParaRPr>
        </a:p>
      </dgm:t>
    </dgm:pt>
    <dgm:pt modelId="{EC67440C-CF0B-46BA-A611-C37432B27339}" type="parTrans" cxnId="{141E8D29-6E81-4B9B-BBFA-1A7BE28E5DFD}">
      <dgm:prSet/>
      <dgm:spPr/>
      <dgm:t>
        <a:bodyPr/>
        <a:lstStyle/>
        <a:p>
          <a:endParaRPr lang="de-DE" sz="2000">
            <a:latin typeface="Arial" pitchFamily="34" charset="0"/>
            <a:cs typeface="Arial" pitchFamily="34" charset="0"/>
          </a:endParaRPr>
        </a:p>
      </dgm:t>
    </dgm:pt>
    <dgm:pt modelId="{D27C73E4-AAA7-4A6B-B1AE-282AA9F5C2BA}" type="sibTrans" cxnId="{141E8D29-6E81-4B9B-BBFA-1A7BE28E5DFD}">
      <dgm:prSet/>
      <dgm:spPr/>
      <dgm:t>
        <a:bodyPr/>
        <a:lstStyle/>
        <a:p>
          <a:endParaRPr lang="de-DE" sz="2000">
            <a:latin typeface="Arial" pitchFamily="34" charset="0"/>
            <a:cs typeface="Arial" pitchFamily="34" charset="0"/>
          </a:endParaRPr>
        </a:p>
      </dgm:t>
    </dgm:pt>
    <dgm:pt modelId="{B18DA25D-1148-45D3-A823-2F8A54F77D4D}" type="pres">
      <dgm:prSet presAssocID="{A590679F-1F86-4136-9D40-60019E901F8C}" presName="linearFlow" presStyleCnt="0">
        <dgm:presLayoutVars>
          <dgm:dir/>
          <dgm:resizeHandles val="exact"/>
        </dgm:presLayoutVars>
      </dgm:prSet>
      <dgm:spPr/>
    </dgm:pt>
    <dgm:pt modelId="{837B1845-1C4F-4D12-99B0-474E22DB29EF}" type="pres">
      <dgm:prSet presAssocID="{DD7752B6-D03D-42CE-A840-20E8E3C1646F}" presName="comp" presStyleCnt="0"/>
      <dgm:spPr/>
    </dgm:pt>
    <dgm:pt modelId="{87679E07-0DD9-4EB8-B628-49FAE4F4E064}" type="pres">
      <dgm:prSet presAssocID="{DD7752B6-D03D-42CE-A840-20E8E3C1646F}" presName="rect2" presStyleLbl="node1" presStyleIdx="0" presStyleCnt="1" custScaleX="81406" custLinFactNeighborX="-1117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0DC6704-99BB-42FF-9BC9-319B56E59EFE}" type="pres">
      <dgm:prSet presAssocID="{DD7752B6-D03D-42CE-A840-20E8E3C1646F}" presName="rect1" presStyleLbl="lnNode1" presStyleIdx="0" presStyleCnt="1" custScaleX="99877" custLinFactNeighborX="-2703"/>
      <dgm:spPr>
        <a:blipFill>
          <a:blip xmlns:r="http://schemas.openxmlformats.org/officeDocument/2006/relationships" r:embed="rId1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extLst>
        <a:ext uri="{E40237B7-FDA0-4F09-8148-C483321AD2D9}">
          <dgm14:cNvPr xmlns:dgm14="http://schemas.microsoft.com/office/drawing/2010/diagram" id="0" name="" descr="C:\Users\psyGA-transfer2\Desktop\42-24940602.jpg"/>
        </a:ext>
      </dgm:extLst>
    </dgm:pt>
  </dgm:ptLst>
  <dgm:cxnLst>
    <dgm:cxn modelId="{9B0B9A8A-B875-4D01-8847-61D5CB4F2772}" type="presOf" srcId="{DD7752B6-D03D-42CE-A840-20E8E3C1646F}" destId="{87679E07-0DD9-4EB8-B628-49FAE4F4E064}" srcOrd="0" destOrd="0" presId="urn:microsoft.com/office/officeart/2008/layout/AlternatingPictureBlocks"/>
    <dgm:cxn modelId="{02AC1AF8-B266-438A-B6C0-5E4468B03106}" type="presOf" srcId="{A590679F-1F86-4136-9D40-60019E901F8C}" destId="{B18DA25D-1148-45D3-A823-2F8A54F77D4D}" srcOrd="0" destOrd="0" presId="urn:microsoft.com/office/officeart/2008/layout/AlternatingPictureBlocks"/>
    <dgm:cxn modelId="{141E8D29-6E81-4B9B-BBFA-1A7BE28E5DFD}" srcId="{A590679F-1F86-4136-9D40-60019E901F8C}" destId="{DD7752B6-D03D-42CE-A840-20E8E3C1646F}" srcOrd="0" destOrd="0" parTransId="{EC67440C-CF0B-46BA-A611-C37432B27339}" sibTransId="{D27C73E4-AAA7-4A6B-B1AE-282AA9F5C2BA}"/>
    <dgm:cxn modelId="{0507C831-FFFB-468A-97EA-B0422D654D26}" type="presParOf" srcId="{B18DA25D-1148-45D3-A823-2F8A54F77D4D}" destId="{837B1845-1C4F-4D12-99B0-474E22DB29EF}" srcOrd="0" destOrd="0" presId="urn:microsoft.com/office/officeart/2008/layout/AlternatingPictureBlocks"/>
    <dgm:cxn modelId="{4C0744C6-5FEE-4779-9809-6EAA52497633}" type="presParOf" srcId="{837B1845-1C4F-4D12-99B0-474E22DB29EF}" destId="{87679E07-0DD9-4EB8-B628-49FAE4F4E064}" srcOrd="0" destOrd="0" presId="urn:microsoft.com/office/officeart/2008/layout/AlternatingPictureBlocks"/>
    <dgm:cxn modelId="{830BD1D9-3FC6-4101-90FD-B31530A43628}" type="presParOf" srcId="{837B1845-1C4F-4D12-99B0-474E22DB29EF}" destId="{40DC6704-99BB-42FF-9BC9-319B56E59EFE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F02375-5734-4480-BEFB-7FB95422C062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</dgm:pt>
    <dgm:pt modelId="{A6C7DEF7-7E4A-427B-8AE3-D8AB07E831D6}">
      <dgm:prSet phldrT="[Text]" custT="1"/>
      <dgm:spPr/>
      <dgm:t>
        <a:bodyPr/>
        <a:lstStyle/>
        <a:p>
          <a:r>
            <a:rPr lang="de-DE" sz="2000" dirty="0" smtClean="0">
              <a:latin typeface="Arial" pitchFamily="34" charset="0"/>
              <a:cs typeface="Arial" pitchFamily="34" charset="0"/>
            </a:rPr>
            <a:t>1,4 Mio. Menschen sind von Medikamenten abhängig</a:t>
          </a:r>
          <a:endParaRPr lang="de-DE" sz="1500" dirty="0">
            <a:latin typeface="Arial" pitchFamily="34" charset="0"/>
            <a:cs typeface="Arial" pitchFamily="34" charset="0"/>
          </a:endParaRPr>
        </a:p>
      </dgm:t>
    </dgm:pt>
    <dgm:pt modelId="{468BEE4A-813F-413E-BD7E-C94C6A8B8E18}" type="sibTrans" cxnId="{9C42EFE4-3148-44CB-BD50-7DA634995E12}">
      <dgm:prSet/>
      <dgm:spPr/>
      <dgm:t>
        <a:bodyPr/>
        <a:lstStyle/>
        <a:p>
          <a:endParaRPr lang="de-DE"/>
        </a:p>
      </dgm:t>
    </dgm:pt>
    <dgm:pt modelId="{483371E3-63C6-4254-93F6-E78C0AFF4527}" type="parTrans" cxnId="{9C42EFE4-3148-44CB-BD50-7DA634995E12}">
      <dgm:prSet/>
      <dgm:spPr/>
      <dgm:t>
        <a:bodyPr/>
        <a:lstStyle/>
        <a:p>
          <a:endParaRPr lang="de-DE"/>
        </a:p>
      </dgm:t>
    </dgm:pt>
    <dgm:pt modelId="{5C4DF5EC-ECE0-40E5-B14A-8089DFB76549}" type="pres">
      <dgm:prSet presAssocID="{6BF02375-5734-4480-BEFB-7FB95422C062}" presName="linearFlow" presStyleCnt="0">
        <dgm:presLayoutVars>
          <dgm:dir/>
          <dgm:resizeHandles val="exact"/>
        </dgm:presLayoutVars>
      </dgm:prSet>
      <dgm:spPr/>
    </dgm:pt>
    <dgm:pt modelId="{FB0EE107-F64B-4B09-8421-70E1A49AF5E7}" type="pres">
      <dgm:prSet presAssocID="{A6C7DEF7-7E4A-427B-8AE3-D8AB07E831D6}" presName="comp" presStyleCnt="0"/>
      <dgm:spPr/>
    </dgm:pt>
    <dgm:pt modelId="{050A547F-3764-46DF-9730-4666F3891281}" type="pres">
      <dgm:prSet presAssocID="{A6C7DEF7-7E4A-427B-8AE3-D8AB07E831D6}" presName="rect2" presStyleLbl="node1" presStyleIdx="0" presStyleCnt="1" custScaleX="76910" custScaleY="94726" custLinFactNeighborX="-13956" custLinFactNeighborY="263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4FC6750-3C31-4B10-8026-8467C965FF80}" type="pres">
      <dgm:prSet presAssocID="{A6C7DEF7-7E4A-427B-8AE3-D8AB07E831D6}" presName="rect1" presStyleLbl="lnNode1" presStyleIdx="0" presStyleCnt="1" custScaleX="94620" custScaleY="94726" custLinFactNeighborX="-422" custLinFactNeighborY="2637"/>
      <dgm:spPr>
        <a:blipFill>
          <a:blip xmlns:r="http://schemas.openxmlformats.org/officeDocument/2006/relationships" r:embed="rId1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extLst>
        <a:ext uri="{E40237B7-FDA0-4F09-8148-C483321AD2D9}">
          <dgm14:cNvPr xmlns:dgm14="http://schemas.microsoft.com/office/drawing/2010/diagram" id="0" name="" descr="C:\Users\psyGA-transfer2\Desktop\42-23078054.jpg"/>
        </a:ext>
      </dgm:extLst>
    </dgm:pt>
  </dgm:ptLst>
  <dgm:cxnLst>
    <dgm:cxn modelId="{C8F587FF-23F9-471F-A8F0-648CBD9202D3}" type="presOf" srcId="{6BF02375-5734-4480-BEFB-7FB95422C062}" destId="{5C4DF5EC-ECE0-40E5-B14A-8089DFB76549}" srcOrd="0" destOrd="0" presId="urn:microsoft.com/office/officeart/2008/layout/AlternatingPictureBlocks"/>
    <dgm:cxn modelId="{9C42EFE4-3148-44CB-BD50-7DA634995E12}" srcId="{6BF02375-5734-4480-BEFB-7FB95422C062}" destId="{A6C7DEF7-7E4A-427B-8AE3-D8AB07E831D6}" srcOrd="0" destOrd="0" parTransId="{483371E3-63C6-4254-93F6-E78C0AFF4527}" sibTransId="{468BEE4A-813F-413E-BD7E-C94C6A8B8E18}"/>
    <dgm:cxn modelId="{F34B000F-18F1-4C88-918A-14B528E6C3DF}" type="presOf" srcId="{A6C7DEF7-7E4A-427B-8AE3-D8AB07E831D6}" destId="{050A547F-3764-46DF-9730-4666F3891281}" srcOrd="0" destOrd="0" presId="urn:microsoft.com/office/officeart/2008/layout/AlternatingPictureBlocks"/>
    <dgm:cxn modelId="{BE276208-8899-406B-A967-DA9BBAFCC183}" type="presParOf" srcId="{5C4DF5EC-ECE0-40E5-B14A-8089DFB76549}" destId="{FB0EE107-F64B-4B09-8421-70E1A49AF5E7}" srcOrd="0" destOrd="0" presId="urn:microsoft.com/office/officeart/2008/layout/AlternatingPictureBlocks"/>
    <dgm:cxn modelId="{BB632D8C-B38C-4964-BC2A-AAB4B9ABBF13}" type="presParOf" srcId="{FB0EE107-F64B-4B09-8421-70E1A49AF5E7}" destId="{050A547F-3764-46DF-9730-4666F3891281}" srcOrd="0" destOrd="0" presId="urn:microsoft.com/office/officeart/2008/layout/AlternatingPictureBlocks"/>
    <dgm:cxn modelId="{DC69D55C-7978-4D65-BBAB-123A3BA66F56}" type="presParOf" srcId="{FB0EE107-F64B-4B09-8421-70E1A49AF5E7}" destId="{64FC6750-3C31-4B10-8026-8467C965FF80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F250B75-E671-47CC-AA91-C2AC7E84625D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</dgm:pt>
    <dgm:pt modelId="{65BFBAFC-2A2F-40E5-BEA9-47CBED3CE993}">
      <dgm:prSet phldrT="[Text]" custT="1"/>
      <dgm:spPr/>
      <dgm:t>
        <a:bodyPr/>
        <a:lstStyle/>
        <a:p>
          <a:r>
            <a:rPr lang="de-DE" sz="2000" dirty="0" smtClean="0">
              <a:latin typeface="Arial" pitchFamily="34" charset="0"/>
              <a:cs typeface="Arial" pitchFamily="34" charset="0"/>
            </a:rPr>
            <a:t>200.000 Menschen konsumieren sonstige illegale Drogen </a:t>
          </a:r>
          <a:endParaRPr lang="de-DE" sz="2000" dirty="0">
            <a:latin typeface="Arial" pitchFamily="34" charset="0"/>
            <a:cs typeface="Arial" pitchFamily="34" charset="0"/>
          </a:endParaRPr>
        </a:p>
      </dgm:t>
    </dgm:pt>
    <dgm:pt modelId="{BEF02186-9B33-42D0-B9F1-A8CBB6007F5D}" type="parTrans" cxnId="{58B40A65-1C1F-46C8-BC94-F9FAE94B1BAA}">
      <dgm:prSet/>
      <dgm:spPr/>
      <dgm:t>
        <a:bodyPr/>
        <a:lstStyle/>
        <a:p>
          <a:endParaRPr lang="de-DE"/>
        </a:p>
      </dgm:t>
    </dgm:pt>
    <dgm:pt modelId="{6947E84C-43A7-45EA-B8F4-FCB9F8D76582}" type="sibTrans" cxnId="{58B40A65-1C1F-46C8-BC94-F9FAE94B1BAA}">
      <dgm:prSet/>
      <dgm:spPr/>
      <dgm:t>
        <a:bodyPr/>
        <a:lstStyle/>
        <a:p>
          <a:endParaRPr lang="de-DE"/>
        </a:p>
      </dgm:t>
    </dgm:pt>
    <dgm:pt modelId="{FDE25304-B656-441A-B6EB-0FB04FA125BA}" type="pres">
      <dgm:prSet presAssocID="{5F250B75-E671-47CC-AA91-C2AC7E84625D}" presName="linearFlow" presStyleCnt="0">
        <dgm:presLayoutVars>
          <dgm:dir/>
          <dgm:resizeHandles val="exact"/>
        </dgm:presLayoutVars>
      </dgm:prSet>
      <dgm:spPr/>
    </dgm:pt>
    <dgm:pt modelId="{D6B38133-E4BB-46EB-9B89-F534047447EA}" type="pres">
      <dgm:prSet presAssocID="{65BFBAFC-2A2F-40E5-BEA9-47CBED3CE993}" presName="comp" presStyleCnt="0"/>
      <dgm:spPr/>
    </dgm:pt>
    <dgm:pt modelId="{BD15F227-D416-4728-8CFA-9E4B7919A0A4}" type="pres">
      <dgm:prSet presAssocID="{65BFBAFC-2A2F-40E5-BEA9-47CBED3CE993}" presName="rect2" presStyleLbl="node1" presStyleIdx="0" presStyleCnt="1" custScaleX="85083" custScaleY="104511" custLinFactNeighborX="-8424" custLinFactNeighborY="-291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6103FA1-9FCB-4F4C-BFB0-5BB24C6F8E89}" type="pres">
      <dgm:prSet presAssocID="{65BFBAFC-2A2F-40E5-BEA9-47CBED3CE993}" presName="rect1" presStyleLbl="lnNode1" presStyleIdx="0" presStyleCnt="1" custScaleX="104495" custScaleY="104613" custLinFactNeighborX="-2254" custLinFactNeighborY="-2866"/>
      <dgm:spPr/>
    </dgm:pt>
  </dgm:ptLst>
  <dgm:cxnLst>
    <dgm:cxn modelId="{DA0FAA11-DBBF-4083-9498-562BF2DA8437}" type="presOf" srcId="{5F250B75-E671-47CC-AA91-C2AC7E84625D}" destId="{FDE25304-B656-441A-B6EB-0FB04FA125BA}" srcOrd="0" destOrd="0" presId="urn:microsoft.com/office/officeart/2008/layout/AlternatingPictureBlocks"/>
    <dgm:cxn modelId="{58B40A65-1C1F-46C8-BC94-F9FAE94B1BAA}" srcId="{5F250B75-E671-47CC-AA91-C2AC7E84625D}" destId="{65BFBAFC-2A2F-40E5-BEA9-47CBED3CE993}" srcOrd="0" destOrd="0" parTransId="{BEF02186-9B33-42D0-B9F1-A8CBB6007F5D}" sibTransId="{6947E84C-43A7-45EA-B8F4-FCB9F8D76582}"/>
    <dgm:cxn modelId="{D9B2350C-D1C9-4EFC-BDF9-05E56AD95B12}" type="presOf" srcId="{65BFBAFC-2A2F-40E5-BEA9-47CBED3CE993}" destId="{BD15F227-D416-4728-8CFA-9E4B7919A0A4}" srcOrd="0" destOrd="0" presId="urn:microsoft.com/office/officeart/2008/layout/AlternatingPictureBlocks"/>
    <dgm:cxn modelId="{78EFB5C5-FEFF-4339-A983-BD41F137A031}" type="presParOf" srcId="{FDE25304-B656-441A-B6EB-0FB04FA125BA}" destId="{D6B38133-E4BB-46EB-9B89-F534047447EA}" srcOrd="0" destOrd="0" presId="urn:microsoft.com/office/officeart/2008/layout/AlternatingPictureBlocks"/>
    <dgm:cxn modelId="{393E2EE5-629C-4AB3-82E3-CB1E966C9550}" type="presParOf" srcId="{D6B38133-E4BB-46EB-9B89-F534047447EA}" destId="{BD15F227-D416-4728-8CFA-9E4B7919A0A4}" srcOrd="0" destOrd="0" presId="urn:microsoft.com/office/officeart/2008/layout/AlternatingPictureBlocks"/>
    <dgm:cxn modelId="{A61486D0-FD1D-4E78-82A5-E4D36785CD6D}" type="presParOf" srcId="{D6B38133-E4BB-46EB-9B89-F534047447EA}" destId="{E6103FA1-9FCB-4F4C-BFB0-5BB24C6F8E89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250B75-E671-47CC-AA91-C2AC7E84625D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</dgm:pt>
    <dgm:pt modelId="{65BFBAFC-2A2F-40E5-BEA9-47CBED3CE993}">
      <dgm:prSet phldrT="[Text]" custT="1"/>
      <dgm:spPr/>
      <dgm:t>
        <a:bodyPr/>
        <a:lstStyle/>
        <a:p>
          <a:r>
            <a:rPr lang="de-DE" sz="2000" dirty="0" smtClean="0">
              <a:latin typeface="Arial" pitchFamily="34" charset="0"/>
              <a:cs typeface="Arial" pitchFamily="34" charset="0"/>
            </a:rPr>
            <a:t>ca. 600.000 Menschen gelten als glücksspiel-süchtig</a:t>
          </a:r>
          <a:endParaRPr lang="de-DE" sz="2000" dirty="0">
            <a:latin typeface="Arial" pitchFamily="34" charset="0"/>
            <a:cs typeface="Arial" pitchFamily="34" charset="0"/>
          </a:endParaRPr>
        </a:p>
      </dgm:t>
    </dgm:pt>
    <dgm:pt modelId="{BEF02186-9B33-42D0-B9F1-A8CBB6007F5D}" type="parTrans" cxnId="{58B40A65-1C1F-46C8-BC94-F9FAE94B1BAA}">
      <dgm:prSet/>
      <dgm:spPr/>
      <dgm:t>
        <a:bodyPr/>
        <a:lstStyle/>
        <a:p>
          <a:endParaRPr lang="de-DE"/>
        </a:p>
      </dgm:t>
    </dgm:pt>
    <dgm:pt modelId="{6947E84C-43A7-45EA-B8F4-FCB9F8D76582}" type="sibTrans" cxnId="{58B40A65-1C1F-46C8-BC94-F9FAE94B1BAA}">
      <dgm:prSet/>
      <dgm:spPr/>
      <dgm:t>
        <a:bodyPr/>
        <a:lstStyle/>
        <a:p>
          <a:endParaRPr lang="de-DE"/>
        </a:p>
      </dgm:t>
    </dgm:pt>
    <dgm:pt modelId="{2E576D2C-0047-4E25-82D3-13DE194E9E5D}" type="pres">
      <dgm:prSet presAssocID="{5F250B75-E671-47CC-AA91-C2AC7E84625D}" presName="linearFlow" presStyleCnt="0">
        <dgm:presLayoutVars>
          <dgm:dir/>
          <dgm:resizeHandles val="exact"/>
        </dgm:presLayoutVars>
      </dgm:prSet>
      <dgm:spPr/>
    </dgm:pt>
    <dgm:pt modelId="{3D5F1D52-E59E-42B4-9BFA-CF986E9F6AAE}" type="pres">
      <dgm:prSet presAssocID="{65BFBAFC-2A2F-40E5-BEA9-47CBED3CE993}" presName="comp" presStyleCnt="0"/>
      <dgm:spPr/>
    </dgm:pt>
    <dgm:pt modelId="{FBF8BD5D-4446-48C0-9A10-A3BDA85DE0A1}" type="pres">
      <dgm:prSet presAssocID="{65BFBAFC-2A2F-40E5-BEA9-47CBED3CE993}" presName="rect2" presStyleLbl="node1" presStyleIdx="0" presStyleCnt="1" custScaleX="85083" custScaleY="104511" custLinFactNeighborX="-8828" custLinFactNeighborY="291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DB17155-1F5F-4E5F-A43B-F3764B12D959}" type="pres">
      <dgm:prSet presAssocID="{65BFBAFC-2A2F-40E5-BEA9-47CBED3CE993}" presName="rect1" presStyleLbl="lnNode1" presStyleIdx="0" presStyleCnt="1" custScaleX="104495" custScaleY="104613" custLinFactNeighborX="-2254" custLinFactNeighborY="2866"/>
      <dgm:spPr/>
    </dgm:pt>
  </dgm:ptLst>
  <dgm:cxnLst>
    <dgm:cxn modelId="{58B40A65-1C1F-46C8-BC94-F9FAE94B1BAA}" srcId="{5F250B75-E671-47CC-AA91-C2AC7E84625D}" destId="{65BFBAFC-2A2F-40E5-BEA9-47CBED3CE993}" srcOrd="0" destOrd="0" parTransId="{BEF02186-9B33-42D0-B9F1-A8CBB6007F5D}" sibTransId="{6947E84C-43A7-45EA-B8F4-FCB9F8D76582}"/>
    <dgm:cxn modelId="{3C5016A5-F57F-46EF-8640-578EDE018AF1}" type="presOf" srcId="{5F250B75-E671-47CC-AA91-C2AC7E84625D}" destId="{2E576D2C-0047-4E25-82D3-13DE194E9E5D}" srcOrd="0" destOrd="0" presId="urn:microsoft.com/office/officeart/2008/layout/AlternatingPictureBlocks"/>
    <dgm:cxn modelId="{89A0D704-CDDE-43E1-A186-0239D865871B}" type="presOf" srcId="{65BFBAFC-2A2F-40E5-BEA9-47CBED3CE993}" destId="{FBF8BD5D-4446-48C0-9A10-A3BDA85DE0A1}" srcOrd="0" destOrd="0" presId="urn:microsoft.com/office/officeart/2008/layout/AlternatingPictureBlocks"/>
    <dgm:cxn modelId="{C639BA91-773E-41F2-BBD6-728ECDC17C84}" type="presParOf" srcId="{2E576D2C-0047-4E25-82D3-13DE194E9E5D}" destId="{3D5F1D52-E59E-42B4-9BFA-CF986E9F6AAE}" srcOrd="0" destOrd="0" presId="urn:microsoft.com/office/officeart/2008/layout/AlternatingPictureBlocks"/>
    <dgm:cxn modelId="{D252CB0E-A3DF-46DE-8556-9DC4FDB51B40}" type="presParOf" srcId="{3D5F1D52-E59E-42B4-9BFA-CF986E9F6AAE}" destId="{FBF8BD5D-4446-48C0-9A10-A3BDA85DE0A1}" srcOrd="0" destOrd="0" presId="urn:microsoft.com/office/officeart/2008/layout/AlternatingPictureBlocks"/>
    <dgm:cxn modelId="{C7AB898A-E9FD-4431-A944-89ACFA888567}" type="presParOf" srcId="{3D5F1D52-E59E-42B4-9BFA-CF986E9F6AAE}" destId="{1DB17155-1F5F-4E5F-A43B-F3764B12D959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B3DD90C-3B9E-4B5E-A88B-AC25F807B51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8F118E3-23F4-40A4-9CA0-8E077988623E}">
      <dgm:prSet phldrT="[Text]"/>
      <dgm:spPr>
        <a:solidFill>
          <a:srgbClr val="C00000"/>
        </a:solidFill>
      </dgm:spPr>
      <dgm:t>
        <a:bodyPr/>
        <a:lstStyle/>
        <a:p>
          <a:r>
            <a:rPr lang="de-DE" dirty="0" smtClean="0">
              <a:latin typeface="Arial" pitchFamily="34" charset="0"/>
              <a:cs typeface="Arial" pitchFamily="34" charset="0"/>
            </a:rPr>
            <a:t>Hochkonsum</a:t>
          </a:r>
          <a:endParaRPr lang="de-DE" dirty="0">
            <a:latin typeface="Arial" pitchFamily="34" charset="0"/>
            <a:cs typeface="Arial" pitchFamily="34" charset="0"/>
          </a:endParaRPr>
        </a:p>
      </dgm:t>
    </dgm:pt>
    <dgm:pt modelId="{E3E51D64-B7D3-4893-BDF0-CFB75C0B0519}" type="parTrans" cxnId="{77763925-191D-480A-9866-3AB51AE010C5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F87025A1-C772-42F7-8DD8-79CDE3993AAB}" type="sibTrans" cxnId="{77763925-191D-480A-9866-3AB51AE010C5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44B1B9D6-8A0A-4497-B952-3AE9F73F083D}">
      <dgm:prSet phldrT="[Text]"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  <a:tabLst>
              <a:tab pos="1074738" algn="l"/>
            </a:tabLst>
          </a:pPr>
          <a:r>
            <a:rPr lang="de-DE" sz="1800" dirty="0" smtClean="0">
              <a:latin typeface="Arial" pitchFamily="34" charset="0"/>
              <a:cs typeface="Arial" pitchFamily="34" charset="0"/>
            </a:rPr>
            <a:t>Frauen:	&gt; 80 g pro Tag</a:t>
          </a:r>
          <a:endParaRPr lang="de-DE" sz="1800" dirty="0">
            <a:latin typeface="Arial" pitchFamily="34" charset="0"/>
            <a:cs typeface="Arial" pitchFamily="34" charset="0"/>
          </a:endParaRPr>
        </a:p>
      </dgm:t>
    </dgm:pt>
    <dgm:pt modelId="{BEDFC613-1168-4A7B-B901-AEB6F182D727}" type="parTrans" cxnId="{521CB710-EF46-492C-B4EC-0CC5AE3F01BC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02923A65-C8DA-47C5-8C39-D71AC0AD4C62}" type="sibTrans" cxnId="{521CB710-EF46-492C-B4EC-0CC5AE3F01BC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8DB34724-E880-476C-996A-7E5235CE069F}">
      <dgm:prSet phldrT="[Text]"/>
      <dgm:spPr/>
      <dgm:t>
        <a:bodyPr/>
        <a:lstStyle/>
        <a:p>
          <a:r>
            <a:rPr lang="de-DE" dirty="0" smtClean="0">
              <a:latin typeface="Arial" pitchFamily="34" charset="0"/>
              <a:cs typeface="Arial" pitchFamily="34" charset="0"/>
            </a:rPr>
            <a:t>gefährlicher Konsum</a:t>
          </a:r>
          <a:endParaRPr lang="de-DE" dirty="0">
            <a:latin typeface="Arial" pitchFamily="34" charset="0"/>
            <a:cs typeface="Arial" pitchFamily="34" charset="0"/>
          </a:endParaRPr>
        </a:p>
      </dgm:t>
    </dgm:pt>
    <dgm:pt modelId="{1D6C0B71-42BF-4694-88D6-A7D32514D255}" type="parTrans" cxnId="{AD03E6B4-A8DB-4881-B9E8-CDEA6511C789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1DB7C14E-BBD7-437C-9F42-44F20C5CE6FA}" type="sibTrans" cxnId="{AD03E6B4-A8DB-4881-B9E8-CDEA6511C789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7077A345-0F65-4451-B969-9780E9E5CF8F}">
      <dgm:prSet phldrT="[Text]" custT="1"/>
      <dgm:spPr/>
      <dgm:t>
        <a:bodyPr/>
        <a:lstStyle/>
        <a:p>
          <a:pPr>
            <a:tabLst>
              <a:tab pos="1074738" algn="l"/>
            </a:tabLst>
          </a:pPr>
          <a:r>
            <a:rPr lang="de-DE" sz="1800" dirty="0" smtClean="0">
              <a:latin typeface="Arial" pitchFamily="34" charset="0"/>
              <a:cs typeface="Arial" pitchFamily="34" charset="0"/>
            </a:rPr>
            <a:t>Frauen:	&gt; 40 – 80 g pro Tag</a:t>
          </a:r>
          <a:endParaRPr lang="de-DE" sz="1800" dirty="0">
            <a:latin typeface="Arial" pitchFamily="34" charset="0"/>
            <a:cs typeface="Arial" pitchFamily="34" charset="0"/>
          </a:endParaRPr>
        </a:p>
      </dgm:t>
    </dgm:pt>
    <dgm:pt modelId="{28DD4DCC-BFE4-41CE-84F3-D534A5FCBA20}" type="parTrans" cxnId="{593E8F10-E622-482C-9AF6-A518F1D19DCC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6D288EFF-5C65-474C-A419-DF9C039C494F}" type="sibTrans" cxnId="{593E8F10-E622-482C-9AF6-A518F1D19DCC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C633DAB8-C0D8-4633-AD94-7A9322B4B659}">
      <dgm:prSet phldrT="[Text]" custT="1"/>
      <dgm:spPr/>
      <dgm:t>
        <a:bodyPr/>
        <a:lstStyle/>
        <a:p>
          <a:pPr>
            <a:spcBef>
              <a:spcPct val="0"/>
            </a:spcBef>
            <a:spcAft>
              <a:spcPts val="600"/>
            </a:spcAft>
            <a:tabLst>
              <a:tab pos="1074738" algn="l"/>
            </a:tabLst>
          </a:pPr>
          <a:r>
            <a:rPr lang="de-DE" sz="1800" dirty="0" smtClean="0">
              <a:latin typeface="Arial" pitchFamily="34" charset="0"/>
              <a:cs typeface="Arial" pitchFamily="34" charset="0"/>
            </a:rPr>
            <a:t>Männer:	&gt; 120 g pro Tag</a:t>
          </a:r>
          <a:r>
            <a:rPr lang="de-DE" sz="1600" dirty="0" smtClean="0">
              <a:latin typeface="Arial" pitchFamily="34" charset="0"/>
              <a:cs typeface="Arial" pitchFamily="34" charset="0"/>
            </a:rPr>
            <a:t>	</a:t>
          </a:r>
          <a:endParaRPr lang="de-DE" sz="1600" dirty="0">
            <a:latin typeface="Arial" pitchFamily="34" charset="0"/>
            <a:cs typeface="Arial" pitchFamily="34" charset="0"/>
          </a:endParaRPr>
        </a:p>
      </dgm:t>
    </dgm:pt>
    <dgm:pt modelId="{411401A5-71CA-4FB4-8396-F268E570AF14}" type="parTrans" cxnId="{E8BFE1F1-55E3-459E-A471-6F1A4F912322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B1682022-D66D-4A26-83FA-8564C81FDA2E}" type="sibTrans" cxnId="{E8BFE1F1-55E3-459E-A471-6F1A4F912322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8177DDDD-C6A5-4524-AF2F-269230AE5ACE}">
      <dgm:prSet phldrT="[Text]" custT="1"/>
      <dgm:spPr/>
      <dgm:t>
        <a:bodyPr/>
        <a:lstStyle/>
        <a:p>
          <a:pPr>
            <a:tabLst>
              <a:tab pos="1074738" algn="l"/>
            </a:tabLst>
          </a:pPr>
          <a:r>
            <a:rPr lang="de-DE" sz="1800" dirty="0" smtClean="0">
              <a:latin typeface="Arial" pitchFamily="34" charset="0"/>
              <a:cs typeface="Arial" pitchFamily="34" charset="0"/>
            </a:rPr>
            <a:t>Männer:	&gt; 60 – 120 g pro Tag</a:t>
          </a:r>
          <a:endParaRPr lang="de-DE" sz="1800" dirty="0">
            <a:latin typeface="Arial" pitchFamily="34" charset="0"/>
            <a:cs typeface="Arial" pitchFamily="34" charset="0"/>
          </a:endParaRPr>
        </a:p>
      </dgm:t>
    </dgm:pt>
    <dgm:pt modelId="{9D3376E5-432D-449A-997B-0BA0E0BF2C2D}" type="parTrans" cxnId="{E9D3218B-5E3F-4594-A380-8CF4A0A09E80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E305F10C-8231-4B6A-957F-9E22C878D2EA}" type="sibTrans" cxnId="{E9D3218B-5E3F-4594-A380-8CF4A0A09E80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AD61B166-C4F5-4624-8503-7E90834986FF}">
      <dgm:prSet phldrT="[Text]"/>
      <dgm:spPr>
        <a:solidFill>
          <a:srgbClr val="FFC000"/>
        </a:solidFill>
      </dgm:spPr>
      <dgm:t>
        <a:bodyPr/>
        <a:lstStyle/>
        <a:p>
          <a:r>
            <a:rPr lang="de-DE" dirty="0" smtClean="0">
              <a:latin typeface="Arial" pitchFamily="34" charset="0"/>
              <a:cs typeface="Arial" pitchFamily="34" charset="0"/>
            </a:rPr>
            <a:t>riskanter Konsum</a:t>
          </a:r>
          <a:endParaRPr lang="de-DE" dirty="0">
            <a:latin typeface="Arial" pitchFamily="34" charset="0"/>
            <a:cs typeface="Arial" pitchFamily="34" charset="0"/>
          </a:endParaRPr>
        </a:p>
      </dgm:t>
    </dgm:pt>
    <dgm:pt modelId="{35C2584F-B635-4CD2-B8AF-5C34E7CB2A9D}" type="parTrans" cxnId="{B5691E72-D816-4718-8ED6-BC3CDBC07EB0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BF917C90-5238-4CCF-978D-71584433793C}" type="sibTrans" cxnId="{B5691E72-D816-4718-8ED6-BC3CDBC07EB0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CF713C35-27B3-4C95-9881-0B803D16FD83}">
      <dgm:prSet phldrT="[Text]" custT="1"/>
      <dgm:spPr/>
      <dgm:t>
        <a:bodyPr/>
        <a:lstStyle/>
        <a:p>
          <a:pPr>
            <a:tabLst>
              <a:tab pos="1074738" algn="l"/>
            </a:tabLst>
          </a:pPr>
          <a:r>
            <a:rPr lang="de-DE" sz="1800" dirty="0" smtClean="0">
              <a:latin typeface="Arial" pitchFamily="34" charset="0"/>
              <a:cs typeface="Arial" pitchFamily="34" charset="0"/>
            </a:rPr>
            <a:t>Frauen:	&gt; 12 – 40 g pro Tag</a:t>
          </a:r>
          <a:endParaRPr lang="de-DE" sz="1800" dirty="0">
            <a:latin typeface="Arial" pitchFamily="34" charset="0"/>
            <a:cs typeface="Arial" pitchFamily="34" charset="0"/>
          </a:endParaRPr>
        </a:p>
      </dgm:t>
    </dgm:pt>
    <dgm:pt modelId="{7450D7E5-273B-476A-917E-3D1087986BC5}" type="parTrans" cxnId="{0AE74CE4-4A1A-476E-A895-DDEF613E4B76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B22A0E56-2C67-4216-A76E-DD6269F192BC}" type="sibTrans" cxnId="{0AE74CE4-4A1A-476E-A895-DDEF613E4B76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DC281F40-5C09-4E46-B7E7-781148363ED3}">
      <dgm:prSet phldrT="[Text]" custT="1"/>
      <dgm:spPr/>
      <dgm:t>
        <a:bodyPr/>
        <a:lstStyle/>
        <a:p>
          <a:pPr>
            <a:tabLst>
              <a:tab pos="1074738" algn="l"/>
            </a:tabLst>
          </a:pPr>
          <a:r>
            <a:rPr lang="de-DE" sz="1800" dirty="0" smtClean="0">
              <a:latin typeface="Arial" pitchFamily="34" charset="0"/>
              <a:cs typeface="Arial" pitchFamily="34" charset="0"/>
            </a:rPr>
            <a:t>Männer:	&gt; 24 – 60 g pro Tag</a:t>
          </a:r>
          <a:endParaRPr lang="de-DE" sz="1800" dirty="0">
            <a:latin typeface="Arial" pitchFamily="34" charset="0"/>
            <a:cs typeface="Arial" pitchFamily="34" charset="0"/>
          </a:endParaRPr>
        </a:p>
      </dgm:t>
    </dgm:pt>
    <dgm:pt modelId="{CE7333CA-3B22-452E-B237-27F9222CF7E3}" type="parTrans" cxnId="{C9DC052F-3E8F-41C6-AE0B-A9C7D5BF52C8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4FAE2B72-E066-4EF8-99CC-8861A2F34786}" type="sibTrans" cxnId="{C9DC052F-3E8F-41C6-AE0B-A9C7D5BF52C8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7DFE06D9-9516-4C63-AC82-1D22DC145E9B}">
      <dgm:prSet phldrT="[Text]"/>
      <dgm:spPr>
        <a:solidFill>
          <a:srgbClr val="4D8549"/>
        </a:solidFill>
      </dgm:spPr>
      <dgm:t>
        <a:bodyPr/>
        <a:lstStyle/>
        <a:p>
          <a:r>
            <a:rPr lang="de-DE" dirty="0" smtClean="0">
              <a:latin typeface="Arial" pitchFamily="34" charset="0"/>
              <a:cs typeface="Arial" pitchFamily="34" charset="0"/>
            </a:rPr>
            <a:t>risikoarmer/moderater Konsum</a:t>
          </a:r>
          <a:endParaRPr lang="de-DE" dirty="0">
            <a:latin typeface="Arial" pitchFamily="34" charset="0"/>
            <a:cs typeface="Arial" pitchFamily="34" charset="0"/>
          </a:endParaRPr>
        </a:p>
      </dgm:t>
    </dgm:pt>
    <dgm:pt modelId="{72A99B3A-24CC-4871-87C3-DD636069A756}" type="parTrans" cxnId="{DE19283D-D6CC-4209-84BD-21B3FA1673A1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7B7F4FC6-A728-464C-9AA8-BDEFE9D2C671}" type="sibTrans" cxnId="{DE19283D-D6CC-4209-84BD-21B3FA1673A1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B365B061-9484-4950-BE5C-8EA9A4D890EE}">
      <dgm:prSet phldrT="[Text]" custT="1"/>
      <dgm:spPr/>
      <dgm:t>
        <a:bodyPr/>
        <a:lstStyle/>
        <a:p>
          <a:pPr>
            <a:tabLst>
              <a:tab pos="1074738" algn="l"/>
            </a:tabLst>
          </a:pPr>
          <a:r>
            <a:rPr lang="de-DE" sz="1800" dirty="0" smtClean="0">
              <a:latin typeface="Arial" pitchFamily="34" charset="0"/>
              <a:cs typeface="Arial" pitchFamily="34" charset="0"/>
            </a:rPr>
            <a:t>Frauen:	bis 12 g pro Tag</a:t>
          </a:r>
          <a:endParaRPr lang="de-DE" sz="1800" dirty="0">
            <a:latin typeface="Arial" pitchFamily="34" charset="0"/>
            <a:cs typeface="Arial" pitchFamily="34" charset="0"/>
          </a:endParaRPr>
        </a:p>
      </dgm:t>
    </dgm:pt>
    <dgm:pt modelId="{D78D36B0-3972-4B53-A056-8C71B106D315}" type="parTrans" cxnId="{3974E339-0013-4EFC-9D70-7EB0170F1B94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A1500BB8-EEC8-4113-814F-17FAF106CBCA}" type="sibTrans" cxnId="{3974E339-0013-4EFC-9D70-7EB0170F1B94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E3F946B4-46F2-4310-B7B5-E37AA4CA9C7E}">
      <dgm:prSet phldrT="[Text]" custT="1"/>
      <dgm:spPr/>
      <dgm:t>
        <a:bodyPr/>
        <a:lstStyle/>
        <a:p>
          <a:pPr>
            <a:tabLst>
              <a:tab pos="1074738" algn="l"/>
            </a:tabLst>
          </a:pPr>
          <a:r>
            <a:rPr lang="de-DE" sz="1800" dirty="0" smtClean="0">
              <a:latin typeface="Arial" pitchFamily="34" charset="0"/>
              <a:cs typeface="Arial" pitchFamily="34" charset="0"/>
            </a:rPr>
            <a:t>Männer: 	bis 24 g pro Tag</a:t>
          </a:r>
          <a:endParaRPr lang="de-DE" sz="1800" dirty="0">
            <a:latin typeface="Arial" pitchFamily="34" charset="0"/>
            <a:cs typeface="Arial" pitchFamily="34" charset="0"/>
          </a:endParaRPr>
        </a:p>
      </dgm:t>
    </dgm:pt>
    <dgm:pt modelId="{5A68B4D6-3DD8-464F-9659-C908B89B1C75}" type="parTrans" cxnId="{89B36772-F08C-4160-8BA7-3B35CCDCD8DD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2490EE84-2C23-48C1-BC8C-472E37DD675A}" type="sibTrans" cxnId="{89B36772-F08C-4160-8BA7-3B35CCDCD8DD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401A28FB-E4FC-4087-BC55-3A213D955847}" type="pres">
      <dgm:prSet presAssocID="{7B3DD90C-3B9E-4B5E-A88B-AC25F807B51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50D51AB-7C3B-484E-BED5-F2657D103735}" type="pres">
      <dgm:prSet presAssocID="{A8F118E3-23F4-40A4-9CA0-8E077988623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154E8A0-B150-400F-B209-57FD7CF86301}" type="pres">
      <dgm:prSet presAssocID="{A8F118E3-23F4-40A4-9CA0-8E077988623E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FF5299B-3624-47AF-8668-866AA24819E5}" type="pres">
      <dgm:prSet presAssocID="{8DB34724-E880-476C-996A-7E5235CE069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A3CF77D-1026-469A-9584-0513820DEE0C}" type="pres">
      <dgm:prSet presAssocID="{8DB34724-E880-476C-996A-7E5235CE069F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D1E48B1-C683-47F1-93A5-22DC84214A4C}" type="pres">
      <dgm:prSet presAssocID="{AD61B166-C4F5-4624-8503-7E90834986F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5FA6D23-189B-420A-AA85-1467734823D2}" type="pres">
      <dgm:prSet presAssocID="{AD61B166-C4F5-4624-8503-7E90834986FF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AFF968A-D329-4563-917B-70BC267D2A56}" type="pres">
      <dgm:prSet presAssocID="{7DFE06D9-9516-4C63-AC82-1D22DC145E9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7C47054-9CCD-48D8-9617-D8B5BF88FD0D}" type="pres">
      <dgm:prSet presAssocID="{7DFE06D9-9516-4C63-AC82-1D22DC145E9B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8555CCD-7213-447F-8B19-CE597FCB19FE}" type="presOf" srcId="{7DFE06D9-9516-4C63-AC82-1D22DC145E9B}" destId="{4AFF968A-D329-4563-917B-70BC267D2A56}" srcOrd="0" destOrd="0" presId="urn:microsoft.com/office/officeart/2005/8/layout/vList2"/>
    <dgm:cxn modelId="{89B36772-F08C-4160-8BA7-3B35CCDCD8DD}" srcId="{7DFE06D9-9516-4C63-AC82-1D22DC145E9B}" destId="{E3F946B4-46F2-4310-B7B5-E37AA4CA9C7E}" srcOrd="1" destOrd="0" parTransId="{5A68B4D6-3DD8-464F-9659-C908B89B1C75}" sibTransId="{2490EE84-2C23-48C1-BC8C-472E37DD675A}"/>
    <dgm:cxn modelId="{77763925-191D-480A-9866-3AB51AE010C5}" srcId="{7B3DD90C-3B9E-4B5E-A88B-AC25F807B511}" destId="{A8F118E3-23F4-40A4-9CA0-8E077988623E}" srcOrd="0" destOrd="0" parTransId="{E3E51D64-B7D3-4893-BDF0-CFB75C0B0519}" sibTransId="{F87025A1-C772-42F7-8DD8-79CDE3993AAB}"/>
    <dgm:cxn modelId="{8AFFBEA5-9C6D-45AF-A8EA-4BA447193602}" type="presOf" srcId="{CF713C35-27B3-4C95-9881-0B803D16FD83}" destId="{B5FA6D23-189B-420A-AA85-1467734823D2}" srcOrd="0" destOrd="0" presId="urn:microsoft.com/office/officeart/2005/8/layout/vList2"/>
    <dgm:cxn modelId="{AD69B074-6428-4390-BB75-9EBA49CAF681}" type="presOf" srcId="{E3F946B4-46F2-4310-B7B5-E37AA4CA9C7E}" destId="{A7C47054-9CCD-48D8-9617-D8B5BF88FD0D}" srcOrd="0" destOrd="1" presId="urn:microsoft.com/office/officeart/2005/8/layout/vList2"/>
    <dgm:cxn modelId="{D6CE7865-6737-494D-B708-82DD17328244}" type="presOf" srcId="{B365B061-9484-4950-BE5C-8EA9A4D890EE}" destId="{A7C47054-9CCD-48D8-9617-D8B5BF88FD0D}" srcOrd="0" destOrd="0" presId="urn:microsoft.com/office/officeart/2005/8/layout/vList2"/>
    <dgm:cxn modelId="{521CB710-EF46-492C-B4EC-0CC5AE3F01BC}" srcId="{A8F118E3-23F4-40A4-9CA0-8E077988623E}" destId="{44B1B9D6-8A0A-4497-B952-3AE9F73F083D}" srcOrd="0" destOrd="0" parTransId="{BEDFC613-1168-4A7B-B901-AEB6F182D727}" sibTransId="{02923A65-C8DA-47C5-8C39-D71AC0AD4C62}"/>
    <dgm:cxn modelId="{27DB282B-B3D2-49D5-93E2-5E9CD36A376E}" type="presOf" srcId="{DC281F40-5C09-4E46-B7E7-781148363ED3}" destId="{B5FA6D23-189B-420A-AA85-1467734823D2}" srcOrd="0" destOrd="1" presId="urn:microsoft.com/office/officeart/2005/8/layout/vList2"/>
    <dgm:cxn modelId="{5E8DFDE8-AA29-418C-AF0A-F3979FE808B9}" type="presOf" srcId="{C633DAB8-C0D8-4633-AD94-7A9322B4B659}" destId="{2154E8A0-B150-400F-B209-57FD7CF86301}" srcOrd="0" destOrd="1" presId="urn:microsoft.com/office/officeart/2005/8/layout/vList2"/>
    <dgm:cxn modelId="{320A8A5B-780B-4A54-9754-8C2B6B47D447}" type="presOf" srcId="{8DB34724-E880-476C-996A-7E5235CE069F}" destId="{AFF5299B-3624-47AF-8668-866AA24819E5}" srcOrd="0" destOrd="0" presId="urn:microsoft.com/office/officeart/2005/8/layout/vList2"/>
    <dgm:cxn modelId="{B5691E72-D816-4718-8ED6-BC3CDBC07EB0}" srcId="{7B3DD90C-3B9E-4B5E-A88B-AC25F807B511}" destId="{AD61B166-C4F5-4624-8503-7E90834986FF}" srcOrd="2" destOrd="0" parTransId="{35C2584F-B635-4CD2-B8AF-5C34E7CB2A9D}" sibTransId="{BF917C90-5238-4CCF-978D-71584433793C}"/>
    <dgm:cxn modelId="{0AE74CE4-4A1A-476E-A895-DDEF613E4B76}" srcId="{AD61B166-C4F5-4624-8503-7E90834986FF}" destId="{CF713C35-27B3-4C95-9881-0B803D16FD83}" srcOrd="0" destOrd="0" parTransId="{7450D7E5-273B-476A-917E-3D1087986BC5}" sibTransId="{B22A0E56-2C67-4216-A76E-DD6269F192BC}"/>
    <dgm:cxn modelId="{7E94B08D-B152-4192-BF4F-46BBDFA2C2CB}" type="presOf" srcId="{44B1B9D6-8A0A-4497-B952-3AE9F73F083D}" destId="{2154E8A0-B150-400F-B209-57FD7CF86301}" srcOrd="0" destOrd="0" presId="urn:microsoft.com/office/officeart/2005/8/layout/vList2"/>
    <dgm:cxn modelId="{83C1AA4F-6798-46A0-B78C-11AABEB213CB}" type="presOf" srcId="{7B3DD90C-3B9E-4B5E-A88B-AC25F807B511}" destId="{401A28FB-E4FC-4087-BC55-3A213D955847}" srcOrd="0" destOrd="0" presId="urn:microsoft.com/office/officeart/2005/8/layout/vList2"/>
    <dgm:cxn modelId="{AD03E6B4-A8DB-4881-B9E8-CDEA6511C789}" srcId="{7B3DD90C-3B9E-4B5E-A88B-AC25F807B511}" destId="{8DB34724-E880-476C-996A-7E5235CE069F}" srcOrd="1" destOrd="0" parTransId="{1D6C0B71-42BF-4694-88D6-A7D32514D255}" sibTransId="{1DB7C14E-BBD7-437C-9F42-44F20C5CE6FA}"/>
    <dgm:cxn modelId="{DE19283D-D6CC-4209-84BD-21B3FA1673A1}" srcId="{7B3DD90C-3B9E-4B5E-A88B-AC25F807B511}" destId="{7DFE06D9-9516-4C63-AC82-1D22DC145E9B}" srcOrd="3" destOrd="0" parTransId="{72A99B3A-24CC-4871-87C3-DD636069A756}" sibTransId="{7B7F4FC6-A728-464C-9AA8-BDEFE9D2C671}"/>
    <dgm:cxn modelId="{68DB3A8D-1127-4D8B-BF2C-D3408885A95C}" type="presOf" srcId="{8177DDDD-C6A5-4524-AF2F-269230AE5ACE}" destId="{BA3CF77D-1026-469A-9584-0513820DEE0C}" srcOrd="0" destOrd="1" presId="urn:microsoft.com/office/officeart/2005/8/layout/vList2"/>
    <dgm:cxn modelId="{CBAE9B16-966D-4A84-A7DA-0DC38E76345A}" type="presOf" srcId="{AD61B166-C4F5-4624-8503-7E90834986FF}" destId="{9D1E48B1-C683-47F1-93A5-22DC84214A4C}" srcOrd="0" destOrd="0" presId="urn:microsoft.com/office/officeart/2005/8/layout/vList2"/>
    <dgm:cxn modelId="{E8BFE1F1-55E3-459E-A471-6F1A4F912322}" srcId="{A8F118E3-23F4-40A4-9CA0-8E077988623E}" destId="{C633DAB8-C0D8-4633-AD94-7A9322B4B659}" srcOrd="1" destOrd="0" parTransId="{411401A5-71CA-4FB4-8396-F268E570AF14}" sibTransId="{B1682022-D66D-4A26-83FA-8564C81FDA2E}"/>
    <dgm:cxn modelId="{C2A85DCA-159A-4024-94A1-AEDC0C606A7C}" type="presOf" srcId="{7077A345-0F65-4451-B969-9780E9E5CF8F}" destId="{BA3CF77D-1026-469A-9584-0513820DEE0C}" srcOrd="0" destOrd="0" presId="urn:microsoft.com/office/officeart/2005/8/layout/vList2"/>
    <dgm:cxn modelId="{C9DC052F-3E8F-41C6-AE0B-A9C7D5BF52C8}" srcId="{AD61B166-C4F5-4624-8503-7E90834986FF}" destId="{DC281F40-5C09-4E46-B7E7-781148363ED3}" srcOrd="1" destOrd="0" parTransId="{CE7333CA-3B22-452E-B237-27F9222CF7E3}" sibTransId="{4FAE2B72-E066-4EF8-99CC-8861A2F34786}"/>
    <dgm:cxn modelId="{D6E5E483-F384-4154-AB60-29A0CD556106}" type="presOf" srcId="{A8F118E3-23F4-40A4-9CA0-8E077988623E}" destId="{950D51AB-7C3B-484E-BED5-F2657D103735}" srcOrd="0" destOrd="0" presId="urn:microsoft.com/office/officeart/2005/8/layout/vList2"/>
    <dgm:cxn modelId="{593E8F10-E622-482C-9AF6-A518F1D19DCC}" srcId="{8DB34724-E880-476C-996A-7E5235CE069F}" destId="{7077A345-0F65-4451-B969-9780E9E5CF8F}" srcOrd="0" destOrd="0" parTransId="{28DD4DCC-BFE4-41CE-84F3-D534A5FCBA20}" sibTransId="{6D288EFF-5C65-474C-A419-DF9C039C494F}"/>
    <dgm:cxn modelId="{3974E339-0013-4EFC-9D70-7EB0170F1B94}" srcId="{7DFE06D9-9516-4C63-AC82-1D22DC145E9B}" destId="{B365B061-9484-4950-BE5C-8EA9A4D890EE}" srcOrd="0" destOrd="0" parTransId="{D78D36B0-3972-4B53-A056-8C71B106D315}" sibTransId="{A1500BB8-EEC8-4113-814F-17FAF106CBCA}"/>
    <dgm:cxn modelId="{E9D3218B-5E3F-4594-A380-8CF4A0A09E80}" srcId="{8DB34724-E880-476C-996A-7E5235CE069F}" destId="{8177DDDD-C6A5-4524-AF2F-269230AE5ACE}" srcOrd="1" destOrd="0" parTransId="{9D3376E5-432D-449A-997B-0BA0E0BF2C2D}" sibTransId="{E305F10C-8231-4B6A-957F-9E22C878D2EA}"/>
    <dgm:cxn modelId="{5F87FCAD-284F-42FA-B9BB-6F337D6253B0}" type="presParOf" srcId="{401A28FB-E4FC-4087-BC55-3A213D955847}" destId="{950D51AB-7C3B-484E-BED5-F2657D103735}" srcOrd="0" destOrd="0" presId="urn:microsoft.com/office/officeart/2005/8/layout/vList2"/>
    <dgm:cxn modelId="{DAC76722-2B08-46FD-8C54-F78EAFDA0764}" type="presParOf" srcId="{401A28FB-E4FC-4087-BC55-3A213D955847}" destId="{2154E8A0-B150-400F-B209-57FD7CF86301}" srcOrd="1" destOrd="0" presId="urn:microsoft.com/office/officeart/2005/8/layout/vList2"/>
    <dgm:cxn modelId="{554FEECE-3606-4E16-9427-4C7CFCFC0D7A}" type="presParOf" srcId="{401A28FB-E4FC-4087-BC55-3A213D955847}" destId="{AFF5299B-3624-47AF-8668-866AA24819E5}" srcOrd="2" destOrd="0" presId="urn:microsoft.com/office/officeart/2005/8/layout/vList2"/>
    <dgm:cxn modelId="{A505C937-6D0D-4A7C-A759-DD7CAED34930}" type="presParOf" srcId="{401A28FB-E4FC-4087-BC55-3A213D955847}" destId="{BA3CF77D-1026-469A-9584-0513820DEE0C}" srcOrd="3" destOrd="0" presId="urn:microsoft.com/office/officeart/2005/8/layout/vList2"/>
    <dgm:cxn modelId="{E75FBDB8-01CF-41A4-9789-95489521FBCA}" type="presParOf" srcId="{401A28FB-E4FC-4087-BC55-3A213D955847}" destId="{9D1E48B1-C683-47F1-93A5-22DC84214A4C}" srcOrd="4" destOrd="0" presId="urn:microsoft.com/office/officeart/2005/8/layout/vList2"/>
    <dgm:cxn modelId="{E9434638-890D-4BC8-8A7A-840087EC66ED}" type="presParOf" srcId="{401A28FB-E4FC-4087-BC55-3A213D955847}" destId="{B5FA6D23-189B-420A-AA85-1467734823D2}" srcOrd="5" destOrd="0" presId="urn:microsoft.com/office/officeart/2005/8/layout/vList2"/>
    <dgm:cxn modelId="{7D4D2509-E04B-4585-84B7-FBC53AF25631}" type="presParOf" srcId="{401A28FB-E4FC-4087-BC55-3A213D955847}" destId="{4AFF968A-D329-4563-917B-70BC267D2A56}" srcOrd="6" destOrd="0" presId="urn:microsoft.com/office/officeart/2005/8/layout/vList2"/>
    <dgm:cxn modelId="{39A6E311-48CF-4286-BF07-7A944EA78D5B}" type="presParOf" srcId="{401A28FB-E4FC-4087-BC55-3A213D955847}" destId="{A7C47054-9CCD-48D8-9617-D8B5BF88FD0D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53583F4-2B23-44D6-AE3C-741261E85409}" type="doc">
      <dgm:prSet loTypeId="urn:microsoft.com/office/officeart/2005/8/layout/hierarchy4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de-DE"/>
        </a:p>
      </dgm:t>
    </dgm:pt>
    <dgm:pt modelId="{5BE059C4-2F08-4F8A-9C14-FE9A70E90593}">
      <dgm:prSet phldrT="[Text]" custT="1"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de-DE" sz="2500" dirty="0" smtClean="0">
              <a:latin typeface="Arial" pitchFamily="34" charset="0"/>
              <a:cs typeface="Arial" pitchFamily="34" charset="0"/>
            </a:rPr>
            <a:t>Arbeitskreis Gesundheit/Arbeitskreis Suchtprävention</a:t>
          </a:r>
          <a:endParaRPr lang="de-DE" sz="2500" dirty="0">
            <a:latin typeface="Arial" pitchFamily="34" charset="0"/>
            <a:cs typeface="Arial" pitchFamily="34" charset="0"/>
          </a:endParaRPr>
        </a:p>
      </dgm:t>
    </dgm:pt>
    <dgm:pt modelId="{1B9CBD23-4F0A-43D6-9DB0-BFA4F399F7B0}" type="parTrans" cxnId="{781FBE5A-D3CD-44B6-89E7-7BB2FEB997C5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5C789436-A573-49D7-8661-81BC520676BE}" type="sibTrans" cxnId="{781FBE5A-D3CD-44B6-89E7-7BB2FEB997C5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F60C466F-0470-4CA4-9204-94C9D5E7B5FA}">
      <dgm:prSet phldrT="[Text]" custT="1"/>
      <dgm:spPr>
        <a:ln>
          <a:solidFill>
            <a:srgbClr val="B9431F"/>
          </a:solidFill>
        </a:ln>
      </dgm:spPr>
      <dgm:t>
        <a:bodyPr/>
        <a:lstStyle/>
        <a:p>
          <a:pPr algn="ctr"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>
              <a:latin typeface="Arial" pitchFamily="34" charset="0"/>
              <a:cs typeface="Arial" pitchFamily="34" charset="0"/>
            </a:rPr>
            <a:t>Beratung und Hilfeangebote bei Suchtproblemen</a:t>
          </a:r>
        </a:p>
        <a:p>
          <a:pPr marL="182563" indent="-182563" algn="l" rtl="0" fontAlgn="base">
            <a:spcBef>
              <a:spcPct val="0"/>
            </a:spcBef>
            <a:spcAft>
              <a:spcPct val="0"/>
            </a:spcAft>
            <a:buClr>
              <a:schemeClr val="bg1">
                <a:lumMod val="50000"/>
              </a:schemeClr>
            </a:buClr>
            <a:buFont typeface="Wingdings" pitchFamily="2" charset="2"/>
            <a:buChar char="§"/>
          </a:pPr>
          <a:r>
            <a:rPr lang="de-DE" sz="1000" kern="1200" dirty="0" smtClean="0">
              <a:latin typeface="Arial" charset="0"/>
              <a:ea typeface="+mn-ea"/>
              <a:cs typeface="Arial" charset="0"/>
            </a:rPr>
            <a:t>Hilfe bei gesundheitlichen, psychischen u. sozialen Problemen</a:t>
          </a:r>
        </a:p>
        <a:p>
          <a:pPr marL="182563" indent="-182563" algn="l" rtl="0" fontAlgn="base">
            <a:spcBef>
              <a:spcPct val="0"/>
            </a:spcBef>
            <a:spcAft>
              <a:spcPct val="0"/>
            </a:spcAft>
            <a:buClr>
              <a:schemeClr val="bg1">
                <a:lumMod val="50000"/>
              </a:schemeClr>
            </a:buClr>
            <a:buFont typeface="Wingdings" pitchFamily="2" charset="2"/>
            <a:buChar char="§"/>
          </a:pPr>
          <a:r>
            <a:rPr lang="de-DE" sz="1000" kern="1200" dirty="0" smtClean="0">
              <a:latin typeface="Arial" charset="0"/>
              <a:ea typeface="+mn-ea"/>
              <a:cs typeface="Arial" charset="0"/>
            </a:rPr>
            <a:t>Beratungsangebote durch hauptamtliche Sozial-/Mitarbeiterberatung und/oder nebenamtlichen Suchthelfern oder Ansprechpersonen</a:t>
          </a:r>
        </a:p>
        <a:p>
          <a:pPr marL="182563" indent="-182563" algn="l" rtl="0" fontAlgn="base">
            <a:spcBef>
              <a:spcPct val="0"/>
            </a:spcBef>
            <a:spcAft>
              <a:spcPct val="0"/>
            </a:spcAft>
            <a:buClr>
              <a:schemeClr val="bg1">
                <a:lumMod val="50000"/>
              </a:schemeClr>
            </a:buClr>
            <a:buFont typeface="Wingdings" pitchFamily="2" charset="2"/>
            <a:buChar char="§"/>
          </a:pPr>
          <a:r>
            <a:rPr lang="de-DE" sz="1000" kern="1200" dirty="0" smtClean="0">
              <a:latin typeface="Arial" charset="0"/>
              <a:ea typeface="+mn-ea"/>
              <a:cs typeface="Arial" charset="0"/>
            </a:rPr>
            <a:t>Beratung u. Unterstützung von Vorgesetzen u. Umfeld</a:t>
          </a:r>
        </a:p>
        <a:p>
          <a:pPr marL="182563" indent="-182563" algn="l" rtl="0" fontAlgn="base">
            <a:spcBef>
              <a:spcPct val="0"/>
            </a:spcBef>
            <a:spcAft>
              <a:spcPct val="0"/>
            </a:spcAft>
            <a:buClr>
              <a:schemeClr val="bg1">
                <a:lumMod val="50000"/>
              </a:schemeClr>
            </a:buClr>
            <a:buFont typeface="Wingdings" pitchFamily="2" charset="2"/>
            <a:buChar char="§"/>
          </a:pPr>
          <a:r>
            <a:rPr lang="de-DE" sz="1000" kern="1200" dirty="0" smtClean="0">
              <a:latin typeface="Arial" charset="0"/>
              <a:ea typeface="+mn-ea"/>
              <a:cs typeface="Arial" charset="0"/>
            </a:rPr>
            <a:t>Fallbegleitung, -abstimmung, Case-Management</a:t>
          </a:r>
        </a:p>
        <a:p>
          <a:pPr marL="182563" indent="-182563" algn="l" rtl="0" fontAlgn="base">
            <a:spcBef>
              <a:spcPct val="0"/>
            </a:spcBef>
            <a:spcAft>
              <a:spcPct val="0"/>
            </a:spcAft>
            <a:buClr>
              <a:schemeClr val="bg1">
                <a:lumMod val="50000"/>
              </a:schemeClr>
            </a:buClr>
            <a:buFont typeface="Wingdings" pitchFamily="2" charset="2"/>
            <a:buChar char="§"/>
          </a:pPr>
          <a:r>
            <a:rPr lang="de-DE" sz="1000" kern="1200" dirty="0" smtClean="0">
              <a:latin typeface="Arial" charset="0"/>
              <a:ea typeface="+mn-ea"/>
              <a:cs typeface="Arial" charset="0"/>
            </a:rPr>
            <a:t>Wiedereingliederung, Rückfallprävention</a:t>
          </a:r>
        </a:p>
        <a:p>
          <a:pPr marL="182563" indent="-182563" algn="l" rtl="0" fontAlgn="base">
            <a:spcBef>
              <a:spcPct val="0"/>
            </a:spcBef>
            <a:spcAft>
              <a:spcPct val="0"/>
            </a:spcAft>
            <a:buClr>
              <a:schemeClr val="bg1">
                <a:lumMod val="50000"/>
              </a:schemeClr>
            </a:buClr>
            <a:buFont typeface="Wingdings" pitchFamily="2" charset="2"/>
            <a:buChar char="§"/>
          </a:pPr>
          <a:r>
            <a:rPr lang="de-DE" sz="1000" kern="1200" dirty="0" smtClean="0">
              <a:latin typeface="Arial" charset="0"/>
              <a:ea typeface="+mn-ea"/>
              <a:cs typeface="Arial" charset="0"/>
            </a:rPr>
            <a:t>…</a:t>
          </a:r>
        </a:p>
        <a:p>
          <a:pPr marL="182563" indent="-182563" algn="l" rtl="0" fontAlgn="base">
            <a:spcBef>
              <a:spcPct val="0"/>
            </a:spcBef>
            <a:spcAft>
              <a:spcPct val="0"/>
            </a:spcAft>
            <a:buClr>
              <a:schemeClr val="bg1">
                <a:lumMod val="50000"/>
              </a:schemeClr>
            </a:buClr>
            <a:buFont typeface="Wingdings" pitchFamily="2" charset="2"/>
            <a:buChar char="§"/>
          </a:pPr>
          <a:endParaRPr lang="de-DE" sz="1000" kern="1200" dirty="0" smtClean="0">
            <a:latin typeface="Arial" charset="0"/>
            <a:ea typeface="+mn-ea"/>
            <a:cs typeface="Arial" charset="0"/>
          </a:endParaRPr>
        </a:p>
      </dgm:t>
    </dgm:pt>
    <dgm:pt modelId="{1FBB5851-41FE-44D6-B6A9-A08A6808EF71}" type="parTrans" cxnId="{D744E88F-F5E7-4E7A-B7E1-F3CF16BCEDB6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1FA5EA61-196B-4CC6-A695-24E3A254F8BC}" type="sibTrans" cxnId="{D744E88F-F5E7-4E7A-B7E1-F3CF16BCEDB6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6A3F2FEB-F4B2-4FB0-843D-D70D3EACE9CE}">
      <dgm:prSet phldrT="[Text]" custT="1"/>
      <dgm:spPr>
        <a:ln>
          <a:solidFill>
            <a:srgbClr val="4D8549"/>
          </a:solidFill>
        </a:ln>
      </dgm:spPr>
      <dgm:t>
        <a:bodyPr/>
        <a:lstStyle/>
        <a:p>
          <a:pPr algn="ctr"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>
              <a:latin typeface="Arial" pitchFamily="34" charset="0"/>
              <a:cs typeface="Arial" pitchFamily="34" charset="0"/>
            </a:rPr>
            <a:t>vorbeugende Aktivitäten</a:t>
          </a:r>
        </a:p>
        <a:p>
          <a:pPr marL="182563" indent="-182563" algn="l" rtl="0" fontAlgn="base">
            <a:spcBef>
              <a:spcPct val="0"/>
            </a:spcBef>
            <a:spcAft>
              <a:spcPct val="0"/>
            </a:spcAft>
            <a:buClr>
              <a:schemeClr val="bg1">
                <a:lumMod val="50000"/>
              </a:schemeClr>
            </a:buClr>
            <a:buFont typeface="Wingdings" pitchFamily="2" charset="2"/>
            <a:buChar char="§"/>
          </a:pPr>
          <a:r>
            <a:rPr lang="de-DE" sz="1000" kern="1200" dirty="0" smtClean="0">
              <a:latin typeface="Arial" charset="0"/>
              <a:ea typeface="+mn-ea"/>
              <a:cs typeface="Arial" charset="0"/>
            </a:rPr>
            <a:t>Information, Aktionstage u. Seminare</a:t>
          </a:r>
        </a:p>
        <a:p>
          <a:pPr marL="182563" indent="-182563" algn="l" rtl="0" fontAlgn="base">
            <a:spcBef>
              <a:spcPct val="0"/>
            </a:spcBef>
            <a:spcAft>
              <a:spcPct val="0"/>
            </a:spcAft>
            <a:buClr>
              <a:schemeClr val="bg1">
                <a:lumMod val="50000"/>
              </a:schemeClr>
            </a:buClr>
            <a:buFont typeface="Wingdings" pitchFamily="2" charset="2"/>
            <a:buChar char="§"/>
          </a:pPr>
          <a:r>
            <a:rPr lang="de-DE" sz="1000" kern="1200" dirty="0" smtClean="0">
              <a:latin typeface="Arial" charset="0"/>
              <a:ea typeface="+mn-ea"/>
              <a:cs typeface="Arial" charset="0"/>
            </a:rPr>
            <a:t>Angebote zur Konsumsenkung (z.B. Nichtraucherkurse)</a:t>
          </a:r>
        </a:p>
        <a:p>
          <a:pPr marL="182563" indent="-182563" algn="l" rtl="0" fontAlgn="base">
            <a:spcBef>
              <a:spcPct val="0"/>
            </a:spcBef>
            <a:spcAft>
              <a:spcPct val="0"/>
            </a:spcAft>
            <a:buClr>
              <a:schemeClr val="bg1">
                <a:lumMod val="50000"/>
              </a:schemeClr>
            </a:buClr>
            <a:buFont typeface="Wingdings" pitchFamily="2" charset="2"/>
            <a:buChar char="§"/>
          </a:pPr>
          <a:r>
            <a:rPr lang="de-DE" sz="1000" kern="1200" dirty="0" smtClean="0">
              <a:latin typeface="Arial" charset="0"/>
              <a:ea typeface="+mn-ea"/>
              <a:cs typeface="Arial" charset="0"/>
            </a:rPr>
            <a:t>gesundheitsbewusstes Verhalten fördern – riskantes Verhalten abbauen (z.B. Punktnüchternheit)</a:t>
          </a:r>
        </a:p>
        <a:p>
          <a:pPr marL="182563" indent="-182563" algn="l" rtl="0" fontAlgn="base">
            <a:spcBef>
              <a:spcPct val="0"/>
            </a:spcBef>
            <a:spcAft>
              <a:spcPct val="0"/>
            </a:spcAft>
            <a:buClr>
              <a:schemeClr val="bg1">
                <a:lumMod val="50000"/>
              </a:schemeClr>
            </a:buClr>
            <a:buFont typeface="Wingdings" pitchFamily="2" charset="2"/>
            <a:buChar char="§"/>
          </a:pPr>
          <a:r>
            <a:rPr lang="de-DE" sz="1000" kern="1200" dirty="0" smtClean="0">
              <a:latin typeface="Arial" charset="0"/>
              <a:ea typeface="+mn-ea"/>
              <a:cs typeface="Arial" charset="0"/>
            </a:rPr>
            <a:t>soziales Kompetenzen u. persönliche Stärken entwickeln</a:t>
          </a:r>
        </a:p>
        <a:p>
          <a:pPr marL="182563" indent="-182563" algn="l" rtl="0" fontAlgn="base">
            <a:spcBef>
              <a:spcPct val="0"/>
            </a:spcBef>
            <a:spcAft>
              <a:spcPct val="0"/>
            </a:spcAft>
            <a:buClr>
              <a:schemeClr val="bg1">
                <a:lumMod val="50000"/>
              </a:schemeClr>
            </a:buClr>
            <a:buFont typeface="Wingdings" pitchFamily="2" charset="2"/>
            <a:buChar char="§"/>
          </a:pPr>
          <a:r>
            <a:rPr lang="de-DE" sz="1000" kern="1200" dirty="0" smtClean="0">
              <a:latin typeface="Arial" charset="0"/>
              <a:ea typeface="+mn-ea"/>
              <a:cs typeface="Arial" charset="0"/>
            </a:rPr>
            <a:t>Verbessrung der Arbeitsbedingungen u. des Betriebsklimas</a:t>
          </a:r>
        </a:p>
        <a:p>
          <a:pPr marL="182563" indent="-182563" algn="l" rtl="0" fontAlgn="base">
            <a:spcBef>
              <a:spcPct val="0"/>
            </a:spcBef>
            <a:spcAft>
              <a:spcPct val="0"/>
            </a:spcAft>
            <a:buClr>
              <a:schemeClr val="bg1">
                <a:lumMod val="50000"/>
              </a:schemeClr>
            </a:buClr>
            <a:buFont typeface="Wingdings" pitchFamily="2" charset="2"/>
            <a:buChar char="§"/>
          </a:pPr>
          <a:r>
            <a:rPr lang="de-DE" sz="1000" kern="1200" dirty="0" smtClean="0">
              <a:latin typeface="Arial" charset="0"/>
              <a:ea typeface="+mn-ea"/>
              <a:cs typeface="Arial" charset="0"/>
            </a:rPr>
            <a:t>Schaffung einer Kultur der sozialen Unterstützung im Betrieb</a:t>
          </a:r>
        </a:p>
        <a:p>
          <a:pPr marL="182563" indent="-182563" algn="l" rtl="0" fontAlgn="base">
            <a:spcBef>
              <a:spcPct val="0"/>
            </a:spcBef>
            <a:spcAft>
              <a:spcPct val="0"/>
            </a:spcAft>
            <a:buClr>
              <a:schemeClr val="bg1">
                <a:lumMod val="50000"/>
              </a:schemeClr>
            </a:buClr>
            <a:buFont typeface="Wingdings" pitchFamily="2" charset="2"/>
            <a:buChar char="§"/>
          </a:pPr>
          <a:r>
            <a:rPr lang="de-DE" sz="1000" kern="1200" dirty="0" smtClean="0">
              <a:latin typeface="Arial" charset="0"/>
              <a:ea typeface="+mn-ea"/>
              <a:cs typeface="Arial" charset="0"/>
            </a:rPr>
            <a:t>Verfügbarkeit von Suchtmitteln einschränken</a:t>
          </a:r>
        </a:p>
        <a:p>
          <a:pPr marL="182563" indent="-182563" algn="l" rtl="0" fontAlgn="base">
            <a:spcBef>
              <a:spcPct val="0"/>
            </a:spcBef>
            <a:spcAft>
              <a:spcPct val="0"/>
            </a:spcAft>
            <a:buClr>
              <a:schemeClr val="bg1">
                <a:lumMod val="50000"/>
              </a:schemeClr>
            </a:buClr>
            <a:buFont typeface="Wingdings" pitchFamily="2" charset="2"/>
            <a:buChar char="§"/>
          </a:pPr>
          <a:r>
            <a:rPr lang="de-DE" sz="1000" kern="1200" dirty="0" smtClean="0">
              <a:latin typeface="Arial" charset="0"/>
              <a:ea typeface="+mn-ea"/>
              <a:cs typeface="Arial" charset="0"/>
            </a:rPr>
            <a:t>…</a:t>
          </a:r>
          <a:endParaRPr lang="de-DE" sz="1200" kern="1200" dirty="0" smtClean="0">
            <a:latin typeface="Arial" charset="0"/>
            <a:ea typeface="+mn-ea"/>
            <a:cs typeface="Arial" charset="0"/>
          </a:endParaRPr>
        </a:p>
      </dgm:t>
    </dgm:pt>
    <dgm:pt modelId="{E584505C-F485-42C2-BBFB-8F550045B5D3}" type="parTrans" cxnId="{0396A4F6-95BE-40A7-B489-3F6CF256C5AB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94188D01-5C8A-46DF-B66D-E0776DC85825}" type="sibTrans" cxnId="{0396A4F6-95BE-40A7-B489-3F6CF256C5AB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E83F2BCA-DD44-4970-909E-B4EA054D0D5E}">
      <dgm:prSet phldrT="[Text]" custT="1"/>
      <dgm:spPr>
        <a:ln>
          <a:solidFill>
            <a:srgbClr val="0070C0"/>
          </a:solidFill>
        </a:ln>
      </dgm:spPr>
      <dgm:t>
        <a:bodyPr/>
        <a:lstStyle/>
        <a:p>
          <a:pPr algn="ctr"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>
              <a:latin typeface="Arial" pitchFamily="34" charset="0"/>
              <a:cs typeface="Arial" pitchFamily="34" charset="0"/>
            </a:rPr>
            <a:t>Marketing und Qualitätssicherung</a:t>
          </a:r>
        </a:p>
        <a:p>
          <a:pPr marL="182563" indent="-182563" algn="l" rtl="0" fontAlgn="base">
            <a:spcBef>
              <a:spcPct val="0"/>
            </a:spcBef>
            <a:spcAft>
              <a:spcPct val="0"/>
            </a:spcAft>
            <a:buClr>
              <a:schemeClr val="bg1">
                <a:lumMod val="50000"/>
              </a:schemeClr>
            </a:buClr>
            <a:buFont typeface="Wingdings" pitchFamily="2" charset="2"/>
            <a:buChar char="§"/>
          </a:pPr>
          <a:r>
            <a:rPr lang="de-DE" sz="1000" kern="1200" dirty="0" smtClean="0">
              <a:latin typeface="Arial" charset="0"/>
              <a:ea typeface="+mn-ea"/>
              <a:cs typeface="Arial" charset="0"/>
            </a:rPr>
            <a:t>Koordination u. Dokumentation der Maßnahmen durch Programmverantwortliche</a:t>
          </a:r>
        </a:p>
        <a:p>
          <a:pPr marL="182563" indent="-182563" algn="l" rtl="0" fontAlgn="base">
            <a:spcBef>
              <a:spcPct val="0"/>
            </a:spcBef>
            <a:spcAft>
              <a:spcPct val="0"/>
            </a:spcAft>
            <a:buClr>
              <a:schemeClr val="bg1">
                <a:lumMod val="50000"/>
              </a:schemeClr>
            </a:buClr>
            <a:buFont typeface="Wingdings" pitchFamily="2" charset="2"/>
            <a:buChar char="§"/>
          </a:pPr>
          <a:r>
            <a:rPr lang="de-DE" sz="1000" kern="1200" dirty="0" smtClean="0">
              <a:latin typeface="Arial" charset="0"/>
              <a:ea typeface="+mn-ea"/>
              <a:cs typeface="Arial" charset="0"/>
            </a:rPr>
            <a:t>Qualitätssicherung, Evaluation u. Weiterentwicklung des Suchtpräventions-</a:t>
          </a:r>
          <a:r>
            <a:rPr lang="de-DE" sz="1000" kern="1200" dirty="0" err="1" smtClean="0">
              <a:latin typeface="Arial" charset="0"/>
              <a:ea typeface="+mn-ea"/>
              <a:cs typeface="Arial" charset="0"/>
            </a:rPr>
            <a:t>programmes</a:t>
          </a:r>
          <a:endParaRPr lang="de-DE" sz="1000" kern="1200" dirty="0" smtClean="0">
            <a:latin typeface="Arial" charset="0"/>
            <a:ea typeface="+mn-ea"/>
            <a:cs typeface="Arial" charset="0"/>
          </a:endParaRPr>
        </a:p>
        <a:p>
          <a:pPr marL="182563" indent="-182563" algn="l" rtl="0" fontAlgn="base">
            <a:spcBef>
              <a:spcPct val="0"/>
            </a:spcBef>
            <a:spcAft>
              <a:spcPct val="0"/>
            </a:spcAft>
            <a:buClr>
              <a:schemeClr val="bg1">
                <a:lumMod val="50000"/>
              </a:schemeClr>
            </a:buClr>
            <a:buFont typeface="Wingdings" pitchFamily="2" charset="2"/>
            <a:buChar char="§"/>
          </a:pPr>
          <a:r>
            <a:rPr lang="de-DE" sz="1000" kern="1200" dirty="0" smtClean="0">
              <a:latin typeface="Arial" charset="0"/>
              <a:ea typeface="+mn-ea"/>
              <a:cs typeface="Arial" charset="0"/>
            </a:rPr>
            <a:t>Einbindung in bestehen Managementstrategien (Personal-, Gesundheits-, Qualitätsmanagement)</a:t>
          </a:r>
        </a:p>
        <a:p>
          <a:pPr marL="182563" indent="-182563" algn="l" rtl="0" fontAlgn="base">
            <a:spcBef>
              <a:spcPct val="0"/>
            </a:spcBef>
            <a:spcAft>
              <a:spcPct val="0"/>
            </a:spcAft>
            <a:buClr>
              <a:schemeClr val="bg1">
                <a:lumMod val="50000"/>
              </a:schemeClr>
            </a:buClr>
            <a:buFont typeface="Wingdings" pitchFamily="2" charset="2"/>
            <a:buChar char="§"/>
          </a:pPr>
          <a:r>
            <a:rPr lang="de-DE" sz="1000" kern="1200" dirty="0" smtClean="0">
              <a:latin typeface="Arial" charset="0"/>
              <a:ea typeface="+mn-ea"/>
              <a:cs typeface="Arial" charset="0"/>
            </a:rPr>
            <a:t>innerbetriebliches Marketing</a:t>
          </a:r>
        </a:p>
        <a:p>
          <a:pPr marL="182563" indent="-182563" algn="l" rtl="0" fontAlgn="base">
            <a:spcBef>
              <a:spcPct val="0"/>
            </a:spcBef>
            <a:spcAft>
              <a:spcPct val="0"/>
            </a:spcAft>
            <a:buClr>
              <a:schemeClr val="bg1">
                <a:lumMod val="50000"/>
              </a:schemeClr>
            </a:buClr>
            <a:buFont typeface="Wingdings" pitchFamily="2" charset="2"/>
            <a:buChar char="§"/>
          </a:pPr>
          <a:r>
            <a:rPr lang="de-DE" sz="1000" kern="1200" dirty="0" smtClean="0">
              <a:latin typeface="Arial" charset="0"/>
              <a:ea typeface="+mn-ea"/>
              <a:cs typeface="Arial" charset="0"/>
            </a:rPr>
            <a:t>Öffentlichkeitsarbeit in der Region u. in Fachkreisen</a:t>
          </a:r>
        </a:p>
        <a:p>
          <a:pPr marL="182563" indent="-182563" algn="l" rtl="0" fontAlgn="base">
            <a:spcBef>
              <a:spcPct val="0"/>
            </a:spcBef>
            <a:spcAft>
              <a:spcPct val="0"/>
            </a:spcAft>
            <a:buClr>
              <a:schemeClr val="bg1">
                <a:lumMod val="50000"/>
              </a:schemeClr>
            </a:buClr>
            <a:buFont typeface="Wingdings" pitchFamily="2" charset="2"/>
            <a:buChar char="§"/>
          </a:pPr>
          <a:r>
            <a:rPr lang="de-DE" sz="1000" kern="1200" dirty="0" smtClean="0">
              <a:latin typeface="Arial" charset="0"/>
              <a:ea typeface="+mn-ea"/>
              <a:cs typeface="Arial" charset="0"/>
            </a:rPr>
            <a:t>Teilnahme an Netzwerken</a:t>
          </a:r>
        </a:p>
        <a:p>
          <a:pPr marL="182563" indent="-182563" algn="l" rtl="0" fontAlgn="base">
            <a:spcBef>
              <a:spcPct val="0"/>
            </a:spcBef>
            <a:spcAft>
              <a:spcPct val="0"/>
            </a:spcAft>
            <a:buClr>
              <a:schemeClr val="bg1">
                <a:lumMod val="50000"/>
              </a:schemeClr>
            </a:buClr>
            <a:buFont typeface="Wingdings" pitchFamily="2" charset="2"/>
            <a:buChar char="§"/>
          </a:pPr>
          <a:r>
            <a:rPr lang="de-DE" sz="1000" kern="1200" dirty="0" smtClean="0">
              <a:latin typeface="Arial" charset="0"/>
              <a:ea typeface="+mn-ea"/>
              <a:cs typeface="Arial" charset="0"/>
            </a:rPr>
            <a:t>…</a:t>
          </a:r>
        </a:p>
        <a:p>
          <a:pPr marL="182563" indent="-182563" algn="l" rtl="0" fontAlgn="base">
            <a:spcBef>
              <a:spcPct val="0"/>
            </a:spcBef>
            <a:spcAft>
              <a:spcPct val="0"/>
            </a:spcAft>
            <a:buClr>
              <a:schemeClr val="bg1">
                <a:lumMod val="50000"/>
              </a:schemeClr>
            </a:buClr>
            <a:buFont typeface="Wingdings" pitchFamily="2" charset="2"/>
            <a:buChar char="§"/>
          </a:pPr>
          <a:endParaRPr lang="de-DE" sz="1000" kern="1200" dirty="0" smtClean="0">
            <a:latin typeface="Arial" charset="0"/>
            <a:ea typeface="+mn-ea"/>
            <a:cs typeface="Arial" charset="0"/>
          </a:endParaRPr>
        </a:p>
        <a:p>
          <a:pPr marL="182563" indent="-182563" algn="l" rtl="0" fontAlgn="base">
            <a:spcBef>
              <a:spcPct val="0"/>
            </a:spcBef>
            <a:spcAft>
              <a:spcPct val="0"/>
            </a:spcAft>
            <a:buClr>
              <a:schemeClr val="bg1">
                <a:lumMod val="50000"/>
              </a:schemeClr>
            </a:buClr>
            <a:buFont typeface="Wingdings" pitchFamily="2" charset="2"/>
            <a:buChar char="§"/>
          </a:pPr>
          <a:endParaRPr lang="de-DE" sz="1000" kern="1200" dirty="0" smtClean="0">
            <a:latin typeface="Arial" charset="0"/>
            <a:ea typeface="+mn-ea"/>
            <a:cs typeface="Arial" charset="0"/>
          </a:endParaRPr>
        </a:p>
        <a:p>
          <a:pPr marL="182563" indent="-182563" algn="l" rtl="0" fontAlgn="base">
            <a:spcBef>
              <a:spcPct val="0"/>
            </a:spcBef>
            <a:spcAft>
              <a:spcPct val="0"/>
            </a:spcAft>
            <a:buClr>
              <a:schemeClr val="bg1">
                <a:lumMod val="50000"/>
              </a:schemeClr>
            </a:buClr>
            <a:buFont typeface="Wingdings" pitchFamily="2" charset="2"/>
            <a:buChar char="§"/>
          </a:pPr>
          <a:endParaRPr lang="de-DE" sz="1000" kern="1200" dirty="0" smtClean="0">
            <a:latin typeface="Arial" charset="0"/>
            <a:ea typeface="+mn-ea"/>
            <a:cs typeface="Arial" charset="0"/>
          </a:endParaRPr>
        </a:p>
      </dgm:t>
    </dgm:pt>
    <dgm:pt modelId="{E276344B-FC4C-4202-80B2-AF8CBF36FA95}" type="parTrans" cxnId="{FF275C13-5904-46BE-92C2-91EA10DED1E4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E3D83BFE-455B-4511-93CB-8271C0639EFC}" type="sibTrans" cxnId="{FF275C13-5904-46BE-92C2-91EA10DED1E4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3CED850A-CDE8-4CCA-8C86-6AB2599B8090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pPr algn="ctr"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>
              <a:latin typeface="Arial" pitchFamily="34" charset="0"/>
              <a:cs typeface="Arial" pitchFamily="34" charset="0"/>
            </a:rPr>
            <a:t>Intervention und Qualifizierung von Vorgesetzten</a:t>
          </a:r>
        </a:p>
        <a:p>
          <a:pPr marL="182563" indent="-182563" algn="l" rtl="0" fontAlgn="base">
            <a:spcBef>
              <a:spcPct val="0"/>
            </a:spcBef>
            <a:spcAft>
              <a:spcPct val="0"/>
            </a:spcAft>
            <a:buClr>
              <a:schemeClr val="bg1">
                <a:lumMod val="50000"/>
              </a:schemeClr>
            </a:buClr>
            <a:buFont typeface="Wingdings" pitchFamily="2" charset="2"/>
            <a:buChar char="§"/>
          </a:pPr>
          <a:r>
            <a:rPr lang="de-DE" sz="1000" kern="1200" dirty="0" smtClean="0">
              <a:latin typeface="Arial" charset="0"/>
              <a:ea typeface="+mn-ea"/>
              <a:cs typeface="Arial" charset="0"/>
            </a:rPr>
            <a:t>Führen von Mitarbeiter-gesprächen bei Auffälligkeiten</a:t>
          </a:r>
        </a:p>
        <a:p>
          <a:pPr marL="182563" indent="-182563" algn="l" rtl="0" fontAlgn="base">
            <a:spcBef>
              <a:spcPct val="0"/>
            </a:spcBef>
            <a:spcAft>
              <a:spcPct val="0"/>
            </a:spcAft>
            <a:buClr>
              <a:schemeClr val="bg1">
                <a:lumMod val="50000"/>
              </a:schemeClr>
            </a:buClr>
            <a:buFont typeface="Wingdings" pitchFamily="2" charset="2"/>
            <a:buChar char="§"/>
          </a:pPr>
          <a:r>
            <a:rPr lang="de-DE" sz="1000" kern="1200" dirty="0" smtClean="0">
              <a:latin typeface="Arial" charset="0"/>
              <a:ea typeface="+mn-ea"/>
              <a:cs typeface="Arial" charset="0"/>
            </a:rPr>
            <a:t>Intervention nach Stufenplan bei Auffälligkeiten in Verbindung mit Suchtmitteln/ suchtbedingtem Verhalten</a:t>
          </a:r>
        </a:p>
        <a:p>
          <a:pPr marL="182563" indent="-182563" algn="l" rtl="0" fontAlgn="base">
            <a:spcBef>
              <a:spcPct val="0"/>
            </a:spcBef>
            <a:spcAft>
              <a:spcPct val="0"/>
            </a:spcAft>
            <a:buClr>
              <a:schemeClr val="bg1">
                <a:lumMod val="50000"/>
              </a:schemeClr>
            </a:buClr>
            <a:buFont typeface="Wingdings" pitchFamily="2" charset="2"/>
            <a:buChar char="§"/>
          </a:pPr>
          <a:r>
            <a:rPr lang="de-DE" sz="1000" kern="1200" dirty="0" smtClean="0">
              <a:latin typeface="Arial" charset="0"/>
              <a:ea typeface="+mn-ea"/>
              <a:cs typeface="Arial" charset="0"/>
            </a:rPr>
            <a:t>Qualifizierung zur Erweiterung der pädagogischen u. sozialen Kompetenz</a:t>
          </a:r>
        </a:p>
        <a:p>
          <a:pPr marL="182563" indent="-182563" algn="l" rtl="0" fontAlgn="base">
            <a:spcBef>
              <a:spcPct val="0"/>
            </a:spcBef>
            <a:spcAft>
              <a:spcPct val="0"/>
            </a:spcAft>
            <a:buClr>
              <a:schemeClr val="bg1">
                <a:lumMod val="50000"/>
              </a:schemeClr>
            </a:buClr>
            <a:buFont typeface="Wingdings" pitchFamily="2" charset="2"/>
            <a:buChar char="§"/>
          </a:pPr>
          <a:r>
            <a:rPr lang="de-DE" sz="1000" kern="1200" dirty="0" smtClean="0">
              <a:latin typeface="Arial" charset="0"/>
              <a:ea typeface="+mn-ea"/>
              <a:cs typeface="Arial" charset="0"/>
            </a:rPr>
            <a:t>Gesundheitsorientiertes Führen</a:t>
          </a:r>
        </a:p>
        <a:p>
          <a:pPr marL="182563" indent="-182563" algn="l" rtl="0" fontAlgn="base">
            <a:spcBef>
              <a:spcPct val="0"/>
            </a:spcBef>
            <a:spcAft>
              <a:spcPct val="0"/>
            </a:spcAft>
            <a:buClr>
              <a:schemeClr val="bg1">
                <a:lumMod val="50000"/>
              </a:schemeClr>
            </a:buClr>
            <a:buFont typeface="Wingdings" pitchFamily="2" charset="2"/>
            <a:buChar char="§"/>
          </a:pPr>
          <a:r>
            <a:rPr lang="de-DE" sz="1000" kern="1200" dirty="0" smtClean="0">
              <a:latin typeface="Arial" charset="0"/>
              <a:ea typeface="+mn-ea"/>
              <a:cs typeface="Arial" charset="0"/>
            </a:rPr>
            <a:t>Vorbildverhalten im Umgang mit Suchtmitteln, Punktnüchternheit</a:t>
          </a:r>
        </a:p>
        <a:p>
          <a:pPr marL="182563" indent="-182563" algn="l" rtl="0" fontAlgn="base">
            <a:spcBef>
              <a:spcPct val="0"/>
            </a:spcBef>
            <a:spcAft>
              <a:spcPct val="0"/>
            </a:spcAft>
            <a:buClr>
              <a:schemeClr val="bg1">
                <a:lumMod val="50000"/>
              </a:schemeClr>
            </a:buClr>
            <a:buFont typeface="Wingdings" pitchFamily="2" charset="2"/>
            <a:buChar char="§"/>
          </a:pPr>
          <a:r>
            <a:rPr lang="de-DE" sz="1000" kern="1200" dirty="0" smtClean="0">
              <a:latin typeface="Arial" charset="0"/>
              <a:ea typeface="+mn-ea"/>
              <a:cs typeface="Arial" charset="0"/>
            </a:rPr>
            <a:t>…</a:t>
          </a:r>
        </a:p>
        <a:p>
          <a:pPr marL="182563" indent="-182563" algn="l" rtl="0" fontAlgn="base">
            <a:spcBef>
              <a:spcPct val="0"/>
            </a:spcBef>
            <a:spcAft>
              <a:spcPct val="0"/>
            </a:spcAft>
            <a:buClr>
              <a:schemeClr val="bg1">
                <a:lumMod val="50000"/>
              </a:schemeClr>
            </a:buClr>
            <a:buFont typeface="Wingdings" pitchFamily="2" charset="2"/>
            <a:buChar char="§"/>
          </a:pPr>
          <a:endParaRPr lang="de-DE" sz="1000" kern="1200" dirty="0" smtClean="0">
            <a:latin typeface="Arial" charset="0"/>
            <a:ea typeface="+mn-ea"/>
            <a:cs typeface="Arial" charset="0"/>
          </a:endParaRPr>
        </a:p>
      </dgm:t>
    </dgm:pt>
    <dgm:pt modelId="{8A0A351C-96FE-43A7-9863-F51043BD55B2}" type="parTrans" cxnId="{A25B0C44-7E23-4011-8E52-0323A3DBE04B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AD4B43AB-AAB6-4555-BDD0-2D8B78CFDD81}" type="sibTrans" cxnId="{A25B0C44-7E23-4011-8E52-0323A3DBE04B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418B279B-3D1C-40C5-8371-FDF1EC72BE0D}" type="pres">
      <dgm:prSet presAssocID="{553583F4-2B23-44D6-AE3C-741261E8540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508AB248-D077-4A4A-84F1-3E6E74B008AC}" type="pres">
      <dgm:prSet presAssocID="{5BE059C4-2F08-4F8A-9C14-FE9A70E90593}" presName="vertOne" presStyleCnt="0"/>
      <dgm:spPr/>
    </dgm:pt>
    <dgm:pt modelId="{EC7C32C8-CF80-4170-AD53-5BA556A24A7D}" type="pres">
      <dgm:prSet presAssocID="{5BE059C4-2F08-4F8A-9C14-FE9A70E90593}" presName="txOne" presStyleLbl="node0" presStyleIdx="0" presStyleCnt="1" custScaleY="8777" custLinFactNeighborX="-16" custLinFactNeighborY="-5717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6C6A635-4333-4A44-8F1D-4822D7B5314D}" type="pres">
      <dgm:prSet presAssocID="{5BE059C4-2F08-4F8A-9C14-FE9A70E90593}" presName="parTransOne" presStyleCnt="0"/>
      <dgm:spPr/>
    </dgm:pt>
    <dgm:pt modelId="{017B8A91-9067-4404-A37E-C3F5DAD4D76F}" type="pres">
      <dgm:prSet presAssocID="{5BE059C4-2F08-4F8A-9C14-FE9A70E90593}" presName="horzOne" presStyleCnt="0"/>
      <dgm:spPr/>
    </dgm:pt>
    <dgm:pt modelId="{F1474760-098C-4C62-8437-E517EB919408}" type="pres">
      <dgm:prSet presAssocID="{3CED850A-CDE8-4CCA-8C86-6AB2599B8090}" presName="vertTwo" presStyleCnt="0"/>
      <dgm:spPr/>
    </dgm:pt>
    <dgm:pt modelId="{4DC49411-0806-4C17-85FB-A96727D20EE7}" type="pres">
      <dgm:prSet presAssocID="{3CED850A-CDE8-4CCA-8C86-6AB2599B8090}" presName="txTwo" presStyleLbl="node2" presStyleIdx="0" presStyleCnt="4" custScaleY="68207" custLinFactNeighborX="-69" custLinFactNeighborY="88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5DD4CD7-2C9B-4680-A2D7-21A88E5FC599}" type="pres">
      <dgm:prSet presAssocID="{3CED850A-CDE8-4CCA-8C86-6AB2599B8090}" presName="horzTwo" presStyleCnt="0"/>
      <dgm:spPr/>
    </dgm:pt>
    <dgm:pt modelId="{794A4ACC-812A-48BD-9707-2F372EA3CEF9}" type="pres">
      <dgm:prSet presAssocID="{AD4B43AB-AAB6-4555-BDD0-2D8B78CFDD81}" presName="sibSpaceTwo" presStyleCnt="0"/>
      <dgm:spPr/>
    </dgm:pt>
    <dgm:pt modelId="{6BA47103-4A38-401A-9663-4EBDF0FF7F34}" type="pres">
      <dgm:prSet presAssocID="{F60C466F-0470-4CA4-9204-94C9D5E7B5FA}" presName="vertTwo" presStyleCnt="0"/>
      <dgm:spPr/>
    </dgm:pt>
    <dgm:pt modelId="{8125C601-6438-4E2A-A43F-E55B8AA99EC3}" type="pres">
      <dgm:prSet presAssocID="{F60C466F-0470-4CA4-9204-94C9D5E7B5FA}" presName="txTwo" presStyleLbl="node2" presStyleIdx="1" presStyleCnt="4" custScaleY="67892" custLinFactNeighborY="1138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8BD15A8-7D2F-4F04-A1B7-2B50F991E659}" type="pres">
      <dgm:prSet presAssocID="{F60C466F-0470-4CA4-9204-94C9D5E7B5FA}" presName="horzTwo" presStyleCnt="0"/>
      <dgm:spPr/>
    </dgm:pt>
    <dgm:pt modelId="{D2871CA2-DC58-4112-A6C7-AF4B1550EE3E}" type="pres">
      <dgm:prSet presAssocID="{1FA5EA61-196B-4CC6-A695-24E3A254F8BC}" presName="sibSpaceTwo" presStyleCnt="0"/>
      <dgm:spPr/>
    </dgm:pt>
    <dgm:pt modelId="{63E52178-7B96-45A6-BA86-70BF74A14C36}" type="pres">
      <dgm:prSet presAssocID="{6A3F2FEB-F4B2-4FB0-843D-D70D3EACE9CE}" presName="vertTwo" presStyleCnt="0"/>
      <dgm:spPr/>
    </dgm:pt>
    <dgm:pt modelId="{86D9D484-2DE9-4D58-BEA3-52C4B9854B75}" type="pres">
      <dgm:prSet presAssocID="{6A3F2FEB-F4B2-4FB0-843D-D70D3EACE9CE}" presName="txTwo" presStyleLbl="node2" presStyleIdx="2" presStyleCnt="4" custScaleY="68287" custLinFactNeighborY="99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AFC05F9-32F6-4D57-AC5C-438BA6076D10}" type="pres">
      <dgm:prSet presAssocID="{6A3F2FEB-F4B2-4FB0-843D-D70D3EACE9CE}" presName="horzTwo" presStyleCnt="0"/>
      <dgm:spPr/>
    </dgm:pt>
    <dgm:pt modelId="{776E0DD3-2C32-4B18-A4B8-2259DC474FEA}" type="pres">
      <dgm:prSet presAssocID="{94188D01-5C8A-46DF-B66D-E0776DC85825}" presName="sibSpaceTwo" presStyleCnt="0"/>
      <dgm:spPr/>
    </dgm:pt>
    <dgm:pt modelId="{69D190AE-AED6-4AFE-A3B4-6C3B17E4EFAA}" type="pres">
      <dgm:prSet presAssocID="{E83F2BCA-DD44-4970-909E-B4EA054D0D5E}" presName="vertTwo" presStyleCnt="0"/>
      <dgm:spPr/>
    </dgm:pt>
    <dgm:pt modelId="{E669A0A5-2472-4D95-9FB1-862EAF276BF5}" type="pres">
      <dgm:prSet presAssocID="{E83F2BCA-DD44-4970-909E-B4EA054D0D5E}" presName="txTwo" presStyleLbl="node2" presStyleIdx="3" presStyleCnt="4" custScaleY="68280" custLinFactNeighborY="1148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8A3F239-6AA3-40A9-844C-0726D0DFD4F6}" type="pres">
      <dgm:prSet presAssocID="{E83F2BCA-DD44-4970-909E-B4EA054D0D5E}" presName="horzTwo" presStyleCnt="0"/>
      <dgm:spPr/>
    </dgm:pt>
  </dgm:ptLst>
  <dgm:cxnLst>
    <dgm:cxn modelId="{16FBA35B-BBC9-4EC8-A7C4-3EF7C3D39C2E}" type="presOf" srcId="{3CED850A-CDE8-4CCA-8C86-6AB2599B8090}" destId="{4DC49411-0806-4C17-85FB-A96727D20EE7}" srcOrd="0" destOrd="0" presId="urn:microsoft.com/office/officeart/2005/8/layout/hierarchy4"/>
    <dgm:cxn modelId="{A25B0C44-7E23-4011-8E52-0323A3DBE04B}" srcId="{5BE059C4-2F08-4F8A-9C14-FE9A70E90593}" destId="{3CED850A-CDE8-4CCA-8C86-6AB2599B8090}" srcOrd="0" destOrd="0" parTransId="{8A0A351C-96FE-43A7-9863-F51043BD55B2}" sibTransId="{AD4B43AB-AAB6-4555-BDD0-2D8B78CFDD81}"/>
    <dgm:cxn modelId="{781FBE5A-D3CD-44B6-89E7-7BB2FEB997C5}" srcId="{553583F4-2B23-44D6-AE3C-741261E85409}" destId="{5BE059C4-2F08-4F8A-9C14-FE9A70E90593}" srcOrd="0" destOrd="0" parTransId="{1B9CBD23-4F0A-43D6-9DB0-BFA4F399F7B0}" sibTransId="{5C789436-A573-49D7-8661-81BC520676BE}"/>
    <dgm:cxn modelId="{25F60049-D8E8-409F-9067-76EB8C02A7C6}" type="presOf" srcId="{553583F4-2B23-44D6-AE3C-741261E85409}" destId="{418B279B-3D1C-40C5-8371-FDF1EC72BE0D}" srcOrd="0" destOrd="0" presId="urn:microsoft.com/office/officeart/2005/8/layout/hierarchy4"/>
    <dgm:cxn modelId="{377C2949-28C0-47EC-B2D2-F584770A2D8F}" type="presOf" srcId="{6A3F2FEB-F4B2-4FB0-843D-D70D3EACE9CE}" destId="{86D9D484-2DE9-4D58-BEA3-52C4B9854B75}" srcOrd="0" destOrd="0" presId="urn:microsoft.com/office/officeart/2005/8/layout/hierarchy4"/>
    <dgm:cxn modelId="{C359B6BA-B135-4884-8632-AC8D718F5AA4}" type="presOf" srcId="{5BE059C4-2F08-4F8A-9C14-FE9A70E90593}" destId="{EC7C32C8-CF80-4170-AD53-5BA556A24A7D}" srcOrd="0" destOrd="0" presId="urn:microsoft.com/office/officeart/2005/8/layout/hierarchy4"/>
    <dgm:cxn modelId="{F70033BC-D18C-4DF3-A194-E3C4F376E2B6}" type="presOf" srcId="{E83F2BCA-DD44-4970-909E-B4EA054D0D5E}" destId="{E669A0A5-2472-4D95-9FB1-862EAF276BF5}" srcOrd="0" destOrd="0" presId="urn:microsoft.com/office/officeart/2005/8/layout/hierarchy4"/>
    <dgm:cxn modelId="{0396A4F6-95BE-40A7-B489-3F6CF256C5AB}" srcId="{5BE059C4-2F08-4F8A-9C14-FE9A70E90593}" destId="{6A3F2FEB-F4B2-4FB0-843D-D70D3EACE9CE}" srcOrd="2" destOrd="0" parTransId="{E584505C-F485-42C2-BBFB-8F550045B5D3}" sibTransId="{94188D01-5C8A-46DF-B66D-E0776DC85825}"/>
    <dgm:cxn modelId="{FF275C13-5904-46BE-92C2-91EA10DED1E4}" srcId="{5BE059C4-2F08-4F8A-9C14-FE9A70E90593}" destId="{E83F2BCA-DD44-4970-909E-B4EA054D0D5E}" srcOrd="3" destOrd="0" parTransId="{E276344B-FC4C-4202-80B2-AF8CBF36FA95}" sibTransId="{E3D83BFE-455B-4511-93CB-8271C0639EFC}"/>
    <dgm:cxn modelId="{F92ACBA8-CA9B-49EC-9732-19F7247D55AD}" type="presOf" srcId="{F60C466F-0470-4CA4-9204-94C9D5E7B5FA}" destId="{8125C601-6438-4E2A-A43F-E55B8AA99EC3}" srcOrd="0" destOrd="0" presId="urn:microsoft.com/office/officeart/2005/8/layout/hierarchy4"/>
    <dgm:cxn modelId="{D744E88F-F5E7-4E7A-B7E1-F3CF16BCEDB6}" srcId="{5BE059C4-2F08-4F8A-9C14-FE9A70E90593}" destId="{F60C466F-0470-4CA4-9204-94C9D5E7B5FA}" srcOrd="1" destOrd="0" parTransId="{1FBB5851-41FE-44D6-B6A9-A08A6808EF71}" sibTransId="{1FA5EA61-196B-4CC6-A695-24E3A254F8BC}"/>
    <dgm:cxn modelId="{65159314-CF92-4529-82EA-93A2ED7C9680}" type="presParOf" srcId="{418B279B-3D1C-40C5-8371-FDF1EC72BE0D}" destId="{508AB248-D077-4A4A-84F1-3E6E74B008AC}" srcOrd="0" destOrd="0" presId="urn:microsoft.com/office/officeart/2005/8/layout/hierarchy4"/>
    <dgm:cxn modelId="{20E97B69-2738-431F-B381-9C4A1CF054ED}" type="presParOf" srcId="{508AB248-D077-4A4A-84F1-3E6E74B008AC}" destId="{EC7C32C8-CF80-4170-AD53-5BA556A24A7D}" srcOrd="0" destOrd="0" presId="urn:microsoft.com/office/officeart/2005/8/layout/hierarchy4"/>
    <dgm:cxn modelId="{88A24149-C77A-46D3-BFF2-C7606EF9A677}" type="presParOf" srcId="{508AB248-D077-4A4A-84F1-3E6E74B008AC}" destId="{76C6A635-4333-4A44-8F1D-4822D7B5314D}" srcOrd="1" destOrd="0" presId="urn:microsoft.com/office/officeart/2005/8/layout/hierarchy4"/>
    <dgm:cxn modelId="{BBB0388B-3EC5-4F72-BAD6-0A6C431C5627}" type="presParOf" srcId="{508AB248-D077-4A4A-84F1-3E6E74B008AC}" destId="{017B8A91-9067-4404-A37E-C3F5DAD4D76F}" srcOrd="2" destOrd="0" presId="urn:microsoft.com/office/officeart/2005/8/layout/hierarchy4"/>
    <dgm:cxn modelId="{0E9D9A90-0AA2-4DF7-BE09-EAF5B3AED7C6}" type="presParOf" srcId="{017B8A91-9067-4404-A37E-C3F5DAD4D76F}" destId="{F1474760-098C-4C62-8437-E517EB919408}" srcOrd="0" destOrd="0" presId="urn:microsoft.com/office/officeart/2005/8/layout/hierarchy4"/>
    <dgm:cxn modelId="{E66AED5C-B71A-416E-8AE1-BC3F39398396}" type="presParOf" srcId="{F1474760-098C-4C62-8437-E517EB919408}" destId="{4DC49411-0806-4C17-85FB-A96727D20EE7}" srcOrd="0" destOrd="0" presId="urn:microsoft.com/office/officeart/2005/8/layout/hierarchy4"/>
    <dgm:cxn modelId="{26FC00A7-43BD-4905-8EE1-F26165E1EAB8}" type="presParOf" srcId="{F1474760-098C-4C62-8437-E517EB919408}" destId="{65DD4CD7-2C9B-4680-A2D7-21A88E5FC599}" srcOrd="1" destOrd="0" presId="urn:microsoft.com/office/officeart/2005/8/layout/hierarchy4"/>
    <dgm:cxn modelId="{CD489AC3-3B0B-422F-BE71-C2F5C53F5798}" type="presParOf" srcId="{017B8A91-9067-4404-A37E-C3F5DAD4D76F}" destId="{794A4ACC-812A-48BD-9707-2F372EA3CEF9}" srcOrd="1" destOrd="0" presId="urn:microsoft.com/office/officeart/2005/8/layout/hierarchy4"/>
    <dgm:cxn modelId="{4E2AEC49-51B8-43F6-93FB-FBBBBEC8EFF6}" type="presParOf" srcId="{017B8A91-9067-4404-A37E-C3F5DAD4D76F}" destId="{6BA47103-4A38-401A-9663-4EBDF0FF7F34}" srcOrd="2" destOrd="0" presId="urn:microsoft.com/office/officeart/2005/8/layout/hierarchy4"/>
    <dgm:cxn modelId="{A9CAA448-752B-4AA5-89EC-F6FFD856D01D}" type="presParOf" srcId="{6BA47103-4A38-401A-9663-4EBDF0FF7F34}" destId="{8125C601-6438-4E2A-A43F-E55B8AA99EC3}" srcOrd="0" destOrd="0" presId="urn:microsoft.com/office/officeart/2005/8/layout/hierarchy4"/>
    <dgm:cxn modelId="{6C0AD630-3FD9-40E5-A888-D19756C0A53C}" type="presParOf" srcId="{6BA47103-4A38-401A-9663-4EBDF0FF7F34}" destId="{98BD15A8-7D2F-4F04-A1B7-2B50F991E659}" srcOrd="1" destOrd="0" presId="urn:microsoft.com/office/officeart/2005/8/layout/hierarchy4"/>
    <dgm:cxn modelId="{5F94E84D-1689-4145-85AF-9A0C51BA8DF0}" type="presParOf" srcId="{017B8A91-9067-4404-A37E-C3F5DAD4D76F}" destId="{D2871CA2-DC58-4112-A6C7-AF4B1550EE3E}" srcOrd="3" destOrd="0" presId="urn:microsoft.com/office/officeart/2005/8/layout/hierarchy4"/>
    <dgm:cxn modelId="{2489C8F9-0DE7-44C0-8377-DE7DD95E793C}" type="presParOf" srcId="{017B8A91-9067-4404-A37E-C3F5DAD4D76F}" destId="{63E52178-7B96-45A6-BA86-70BF74A14C36}" srcOrd="4" destOrd="0" presId="urn:microsoft.com/office/officeart/2005/8/layout/hierarchy4"/>
    <dgm:cxn modelId="{D829F91E-65E3-4666-852B-3CFC28EE2A5B}" type="presParOf" srcId="{63E52178-7B96-45A6-BA86-70BF74A14C36}" destId="{86D9D484-2DE9-4D58-BEA3-52C4B9854B75}" srcOrd="0" destOrd="0" presId="urn:microsoft.com/office/officeart/2005/8/layout/hierarchy4"/>
    <dgm:cxn modelId="{FDAE524A-CEF9-4FA8-BA63-042D73D1D7A1}" type="presParOf" srcId="{63E52178-7B96-45A6-BA86-70BF74A14C36}" destId="{0AFC05F9-32F6-4D57-AC5C-438BA6076D10}" srcOrd="1" destOrd="0" presId="urn:microsoft.com/office/officeart/2005/8/layout/hierarchy4"/>
    <dgm:cxn modelId="{AC43A5FE-3470-42B2-8758-E047F8C39767}" type="presParOf" srcId="{017B8A91-9067-4404-A37E-C3F5DAD4D76F}" destId="{776E0DD3-2C32-4B18-A4B8-2259DC474FEA}" srcOrd="5" destOrd="0" presId="urn:microsoft.com/office/officeart/2005/8/layout/hierarchy4"/>
    <dgm:cxn modelId="{F6EFD695-7CAE-4D74-AB30-8E276ABE262B}" type="presParOf" srcId="{017B8A91-9067-4404-A37E-C3F5DAD4D76F}" destId="{69D190AE-AED6-4AFE-A3B4-6C3B17E4EFAA}" srcOrd="6" destOrd="0" presId="urn:microsoft.com/office/officeart/2005/8/layout/hierarchy4"/>
    <dgm:cxn modelId="{05F0E514-9B4D-46D5-8A0F-1ED69E3C0AE2}" type="presParOf" srcId="{69D190AE-AED6-4AFE-A3B4-6C3B17E4EFAA}" destId="{E669A0A5-2472-4D95-9FB1-862EAF276BF5}" srcOrd="0" destOrd="0" presId="urn:microsoft.com/office/officeart/2005/8/layout/hierarchy4"/>
    <dgm:cxn modelId="{D190FAFA-4CBA-425E-95DC-1640E2A9B163}" type="presParOf" srcId="{69D190AE-AED6-4AFE-A3B4-6C3B17E4EFAA}" destId="{18A3F239-6AA3-40A9-844C-0726D0DFD4F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E1BD1-95DB-4CC9-84CD-2FADA2BC956F}">
      <dsp:nvSpPr>
        <dsp:cNvPr id="0" name=""/>
        <dsp:cNvSpPr/>
      </dsp:nvSpPr>
      <dsp:spPr>
        <a:xfrm>
          <a:off x="2160253" y="0"/>
          <a:ext cx="2331565" cy="1296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0" kern="1200" dirty="0" smtClean="0">
              <a:latin typeface="Arial" pitchFamily="34" charset="0"/>
              <a:cs typeface="Arial" pitchFamily="34" charset="0"/>
            </a:rPr>
            <a:t>16 Mio. Menschen rauchen </a:t>
          </a:r>
          <a:endParaRPr lang="de-DE" sz="2000" b="0" kern="1200" dirty="0">
            <a:latin typeface="Arial" pitchFamily="34" charset="0"/>
            <a:cs typeface="Arial" pitchFamily="34" charset="0"/>
          </a:endParaRPr>
        </a:p>
      </dsp:txBody>
      <dsp:txXfrm>
        <a:off x="2160253" y="0"/>
        <a:ext cx="2331565" cy="1296144"/>
      </dsp:txXfrm>
    </dsp:sp>
    <dsp:sp modelId="{9F06C292-45C5-4B3E-A5D0-6170DD620679}">
      <dsp:nvSpPr>
        <dsp:cNvPr id="0" name=""/>
        <dsp:cNvSpPr/>
      </dsp:nvSpPr>
      <dsp:spPr>
        <a:xfrm>
          <a:off x="773997" y="0"/>
          <a:ext cx="1283182" cy="1296144"/>
        </a:xfrm>
        <a:prstGeom prst="rect">
          <a:avLst/>
        </a:prstGeom>
        <a:blipFill>
          <a:blip xmlns:r="http://schemas.openxmlformats.org/officeDocument/2006/relationships" r:embed="rId1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7C5C1C-37D2-4CED-B99E-A7E16499E082}">
      <dsp:nvSpPr>
        <dsp:cNvPr id="0" name=""/>
        <dsp:cNvSpPr/>
      </dsp:nvSpPr>
      <dsp:spPr>
        <a:xfrm>
          <a:off x="1512176" y="504130"/>
          <a:ext cx="2332789" cy="12959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>
              <a:latin typeface="Arial" pitchFamily="34" charset="0"/>
              <a:cs typeface="Arial" pitchFamily="34" charset="0"/>
            </a:rPr>
            <a:t>1,6 % bis 8,2 % abhängige Internetnutzer</a:t>
          </a:r>
          <a:endParaRPr lang="de-DE" sz="2000" kern="1200" dirty="0">
            <a:latin typeface="Arial" pitchFamily="34" charset="0"/>
            <a:cs typeface="Arial" pitchFamily="34" charset="0"/>
          </a:endParaRPr>
        </a:p>
      </dsp:txBody>
      <dsp:txXfrm>
        <a:off x="1512176" y="504130"/>
        <a:ext cx="2332789" cy="1295995"/>
      </dsp:txXfrm>
    </dsp:sp>
    <dsp:sp modelId="{784AAE23-61FB-4E42-B046-FF4F072E31E5}">
      <dsp:nvSpPr>
        <dsp:cNvPr id="0" name=""/>
        <dsp:cNvSpPr/>
      </dsp:nvSpPr>
      <dsp:spPr>
        <a:xfrm>
          <a:off x="157314" y="502942"/>
          <a:ext cx="1282852" cy="1297262"/>
        </a:xfrm>
        <a:prstGeom prst="rect">
          <a:avLst/>
        </a:prstGeom>
        <a:blipFill>
          <a:blip xmlns:r="http://schemas.openxmlformats.org/officeDocument/2006/relationships" r:embed="rId1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79E07-0DD9-4EB8-B628-49FAE4F4E064}">
      <dsp:nvSpPr>
        <dsp:cNvPr id="0" name=""/>
        <dsp:cNvSpPr/>
      </dsp:nvSpPr>
      <dsp:spPr>
        <a:xfrm>
          <a:off x="2088226" y="0"/>
          <a:ext cx="2332912" cy="1296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>
              <a:latin typeface="Arial" pitchFamily="34" charset="0"/>
              <a:cs typeface="Arial" pitchFamily="34" charset="0"/>
            </a:rPr>
            <a:t>1,3 Mio. Menschen sind alkohol-abhängig </a:t>
          </a:r>
          <a:endParaRPr lang="de-DE" sz="2000" kern="1200" dirty="0">
            <a:latin typeface="Arial" pitchFamily="34" charset="0"/>
            <a:cs typeface="Arial" pitchFamily="34" charset="0"/>
          </a:endParaRPr>
        </a:p>
      </dsp:txBody>
      <dsp:txXfrm>
        <a:off x="2088226" y="0"/>
        <a:ext cx="2332912" cy="1296144"/>
      </dsp:txXfrm>
    </dsp:sp>
    <dsp:sp modelId="{40DC6704-99BB-42FF-9BC9-319B56E59EFE}">
      <dsp:nvSpPr>
        <dsp:cNvPr id="0" name=""/>
        <dsp:cNvSpPr/>
      </dsp:nvSpPr>
      <dsp:spPr>
        <a:xfrm>
          <a:off x="696592" y="0"/>
          <a:ext cx="1281604" cy="1296144"/>
        </a:xfrm>
        <a:prstGeom prst="rect">
          <a:avLst/>
        </a:prstGeom>
        <a:blipFill>
          <a:blip xmlns:r="http://schemas.openxmlformats.org/officeDocument/2006/relationships" r:embed="rId1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0A547F-3764-46DF-9730-4666F3891281}">
      <dsp:nvSpPr>
        <dsp:cNvPr id="0" name=""/>
        <dsp:cNvSpPr/>
      </dsp:nvSpPr>
      <dsp:spPr>
        <a:xfrm>
          <a:off x="2304265" y="72156"/>
          <a:ext cx="2326515" cy="12959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>
              <a:latin typeface="Arial" pitchFamily="34" charset="0"/>
              <a:cs typeface="Arial" pitchFamily="34" charset="0"/>
            </a:rPr>
            <a:t>1,4 Mio. Menschen sind von Medikamenten abhängig</a:t>
          </a:r>
          <a:endParaRPr lang="de-DE" sz="1500" kern="1200" dirty="0">
            <a:latin typeface="Arial" pitchFamily="34" charset="0"/>
            <a:cs typeface="Arial" pitchFamily="34" charset="0"/>
          </a:endParaRPr>
        </a:p>
      </dsp:txBody>
      <dsp:txXfrm>
        <a:off x="2304265" y="72156"/>
        <a:ext cx="2326515" cy="1295995"/>
      </dsp:txXfrm>
    </dsp:sp>
    <dsp:sp modelId="{64FC6750-3C31-4B10-8026-8467C965FF80}">
      <dsp:nvSpPr>
        <dsp:cNvPr id="0" name=""/>
        <dsp:cNvSpPr/>
      </dsp:nvSpPr>
      <dsp:spPr>
        <a:xfrm>
          <a:off x="918000" y="72156"/>
          <a:ext cx="1281599" cy="1295995"/>
        </a:xfrm>
        <a:prstGeom prst="rect">
          <a:avLst/>
        </a:prstGeom>
        <a:blipFill>
          <a:blip xmlns:r="http://schemas.openxmlformats.org/officeDocument/2006/relationships" r:embed="rId1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5F227-D416-4728-8CFA-9E4B7919A0A4}">
      <dsp:nvSpPr>
        <dsp:cNvPr id="0" name=""/>
        <dsp:cNvSpPr/>
      </dsp:nvSpPr>
      <dsp:spPr>
        <a:xfrm>
          <a:off x="1440001" y="215825"/>
          <a:ext cx="2332790" cy="12960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>
              <a:latin typeface="Arial" pitchFamily="34" charset="0"/>
              <a:cs typeface="Arial" pitchFamily="34" charset="0"/>
            </a:rPr>
            <a:t>200.000 Menschen konsumieren sonstige illegale Drogen </a:t>
          </a:r>
          <a:endParaRPr lang="de-DE" sz="2000" kern="1200" dirty="0">
            <a:latin typeface="Arial" pitchFamily="34" charset="0"/>
            <a:cs typeface="Arial" pitchFamily="34" charset="0"/>
          </a:endParaRPr>
        </a:p>
      </dsp:txBody>
      <dsp:txXfrm>
        <a:off x="1440001" y="215825"/>
        <a:ext cx="2332790" cy="1296003"/>
      </dsp:txXfrm>
    </dsp:sp>
    <dsp:sp modelId="{E6103FA1-9FCB-4F4C-BFB0-5BB24C6F8E89}">
      <dsp:nvSpPr>
        <dsp:cNvPr id="0" name=""/>
        <dsp:cNvSpPr/>
      </dsp:nvSpPr>
      <dsp:spPr>
        <a:xfrm>
          <a:off x="60780" y="215825"/>
          <a:ext cx="1282847" cy="1297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8BD5D-4446-48C0-9A10-A3BDA85DE0A1}">
      <dsp:nvSpPr>
        <dsp:cNvPr id="0" name=""/>
        <dsp:cNvSpPr/>
      </dsp:nvSpPr>
      <dsp:spPr>
        <a:xfrm>
          <a:off x="1428925" y="288170"/>
          <a:ext cx="2332790" cy="12960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>
              <a:latin typeface="Arial" pitchFamily="34" charset="0"/>
              <a:cs typeface="Arial" pitchFamily="34" charset="0"/>
            </a:rPr>
            <a:t>ca. 600.000 Menschen gelten als glücksspiel-süchtig</a:t>
          </a:r>
          <a:endParaRPr lang="de-DE" sz="2000" kern="1200" dirty="0">
            <a:latin typeface="Arial" pitchFamily="34" charset="0"/>
            <a:cs typeface="Arial" pitchFamily="34" charset="0"/>
          </a:endParaRPr>
        </a:p>
      </dsp:txBody>
      <dsp:txXfrm>
        <a:off x="1428925" y="288170"/>
        <a:ext cx="2332790" cy="1296003"/>
      </dsp:txXfrm>
    </dsp:sp>
    <dsp:sp modelId="{1DB17155-1F5F-4E5F-A43B-F3764B12D959}">
      <dsp:nvSpPr>
        <dsp:cNvPr id="0" name=""/>
        <dsp:cNvSpPr/>
      </dsp:nvSpPr>
      <dsp:spPr>
        <a:xfrm>
          <a:off x="60780" y="286906"/>
          <a:ext cx="1282847" cy="1297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0.58036</cdr:x>
      <cdr:y>0.10207</cdr:y>
    </cdr:from>
    <cdr:to>
      <cdr:x>0.91071</cdr:x>
      <cdr:y>0.28723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4680520" y="504057"/>
          <a:ext cx="266429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500" b="1" dirty="0" smtClean="0">
              <a:latin typeface="Arial" pitchFamily="34" charset="0"/>
              <a:cs typeface="Arial" pitchFamily="34" charset="0"/>
            </a:rPr>
            <a:t>n = 139 Liter Pro-Kopf-</a:t>
          </a:r>
          <a:r>
            <a:rPr lang="en-US" sz="1500" b="1" dirty="0" err="1" smtClean="0">
              <a:latin typeface="Arial" pitchFamily="34" charset="0"/>
              <a:cs typeface="Arial" pitchFamily="34" charset="0"/>
            </a:rPr>
            <a:t>Anteil</a:t>
          </a:r>
          <a:r>
            <a:rPr lang="en-US" sz="1500" b="1" dirty="0" smtClean="0">
              <a:latin typeface="Arial" pitchFamily="34" charset="0"/>
              <a:cs typeface="Arial" pitchFamily="34" charset="0"/>
            </a:rPr>
            <a:t> / 2009</a:t>
          </a:r>
          <a:endParaRPr lang="de-DE" sz="150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0.51386</cdr:x>
      <cdr:y>0.02551</cdr:y>
    </cdr:from>
    <cdr:to>
      <cdr:x>0.66746</cdr:x>
      <cdr:y>0.18424</cdr:y>
    </cdr:to>
    <cdr:cxnSp macro="">
      <cdr:nvCxnSpPr>
        <cdr:cNvPr id="4" name="Gewinkelte Verbindung 3"/>
        <cdr:cNvCxnSpPr/>
      </cdr:nvCxnSpPr>
      <cdr:spPr>
        <a:xfrm xmlns:a="http://schemas.openxmlformats.org/drawingml/2006/main" flipV="1">
          <a:off x="2884753" y="111200"/>
          <a:ext cx="864096" cy="720080"/>
        </a:xfrm>
        <a:prstGeom xmlns:a="http://schemas.openxmlformats.org/drawingml/2006/main" prst="bentConnector3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0.58976</cdr:x>
      <cdr:y>0.73203</cdr:y>
    </cdr:from>
    <cdr:to>
      <cdr:x>0.73247</cdr:x>
      <cdr:y>0.78296</cdr:y>
    </cdr:to>
    <cdr:cxnSp macro="">
      <cdr:nvCxnSpPr>
        <cdr:cNvPr id="5" name="Gewinkelte Verbindung 4"/>
        <cdr:cNvCxnSpPr/>
      </cdr:nvCxnSpPr>
      <cdr:spPr>
        <a:xfrm xmlns:a="http://schemas.openxmlformats.org/drawingml/2006/main">
          <a:off x="3312443" y="3320870"/>
          <a:ext cx="801574" cy="231024"/>
        </a:xfrm>
        <a:prstGeom xmlns:a="http://schemas.openxmlformats.org/drawingml/2006/main" prst="bentConnector3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2" tIns="45770" rIns="91542" bIns="4577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2" tIns="45770" rIns="91542" bIns="4577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2" tIns="45770" rIns="91542" bIns="4577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2" tIns="45770" rIns="91542" bIns="4577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48419EC-58D8-4367-9309-E9B0CAAFFAC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8573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542" tIns="45770" rIns="91542" bIns="4577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542" tIns="45770" rIns="91542" bIns="4577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97085F4-9351-4F94-8062-BF88796A68BC}" type="datetimeFigureOut">
              <a:rPr lang="de-DE"/>
              <a:pPr>
                <a:defRPr/>
              </a:pPr>
              <a:t>05.09.2014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1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2" tIns="45770" rIns="91542" bIns="4577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5638"/>
          </a:xfrm>
          <a:prstGeom prst="rect">
            <a:avLst/>
          </a:prstGeom>
        </p:spPr>
        <p:txBody>
          <a:bodyPr vert="horz" lIns="91542" tIns="45770" rIns="91542" bIns="4577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lIns="91542" tIns="45770" rIns="91542" bIns="4577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</p:spPr>
        <p:txBody>
          <a:bodyPr vert="horz" lIns="91542" tIns="45770" rIns="91542" bIns="4577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8408883-EE8E-405B-ACEE-5A486387A7D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7382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73A1D4-A67E-4B3D-BFD7-92C8E386B775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C90A9A-A8E6-4CE5-B103-878AE482D5F0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B5462-26F9-4F1E-9177-50E894B947D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8D83B3-A092-42F3-B415-B25D58F173DA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35E509-8085-4AC2-85BB-DAC34613EC7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CF97DF-F2E5-402A-B03B-8D40FF3BD2AD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65D06F-A07B-4BE5-BB65-F46A63666AB2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6739DD-E82D-4ABD-B39B-7D44E8EFA846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6038" algn="l"/>
                <a:tab pos="7310438" algn="l"/>
                <a:tab pos="8223250" algn="l"/>
                <a:tab pos="9139238" algn="l"/>
                <a:tab pos="10053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6038" algn="l"/>
                <a:tab pos="7310438" algn="l"/>
                <a:tab pos="8223250" algn="l"/>
                <a:tab pos="9139238" algn="l"/>
                <a:tab pos="10053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6038" algn="l"/>
                <a:tab pos="7310438" algn="l"/>
                <a:tab pos="8223250" algn="l"/>
                <a:tab pos="9139238" algn="l"/>
                <a:tab pos="10053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6038" algn="l"/>
                <a:tab pos="7310438" algn="l"/>
                <a:tab pos="8223250" algn="l"/>
                <a:tab pos="9139238" algn="l"/>
                <a:tab pos="10053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6038" algn="l"/>
                <a:tab pos="7310438" algn="l"/>
                <a:tab pos="8223250" algn="l"/>
                <a:tab pos="9139238" algn="l"/>
                <a:tab pos="10053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6038" algn="l"/>
                <a:tab pos="7310438" algn="l"/>
                <a:tab pos="8223250" algn="l"/>
                <a:tab pos="9139238" algn="l"/>
                <a:tab pos="10053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6038" algn="l"/>
                <a:tab pos="7310438" algn="l"/>
                <a:tab pos="8223250" algn="l"/>
                <a:tab pos="9139238" algn="l"/>
                <a:tab pos="10053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6038" algn="l"/>
                <a:tab pos="7310438" algn="l"/>
                <a:tab pos="8223250" algn="l"/>
                <a:tab pos="9139238" algn="l"/>
                <a:tab pos="10053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6038" algn="l"/>
                <a:tab pos="7310438" algn="l"/>
                <a:tab pos="8223250" algn="l"/>
                <a:tab pos="9139238" algn="l"/>
                <a:tab pos="10053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7F6C3AA-9A14-4DF5-AB18-97189B33B2CA}" type="slidenum">
              <a:rPr lang="de-DE" smtClean="0">
                <a:solidFill>
                  <a:srgbClr val="000000"/>
                </a:solidFill>
              </a:rPr>
              <a:pPr eaLnBrk="1" hangingPunct="1"/>
              <a:t>5</a:t>
            </a:fld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3288"/>
            <a:ext cx="5440363" cy="4468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de-DE" smtClean="0">
              <a:latin typeface="Times New Roman" pitchFamily="18" charset="0"/>
            </a:endParaRPr>
          </a:p>
        </p:txBody>
      </p:sp>
      <p:sp>
        <p:nvSpPr>
          <p:cNvPr id="38917" name="Text Box 3"/>
          <p:cNvSpPr txBox="1">
            <a:spLocks noChangeArrowheads="1"/>
          </p:cNvSpPr>
          <p:nvPr/>
        </p:nvSpPr>
        <p:spPr bwMode="auto">
          <a:xfrm>
            <a:off x="3849688" y="9428163"/>
            <a:ext cx="29479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8177" tIns="44269" rIns="88177" bIns="44269" anchor="b"/>
          <a:lstStyle>
            <a:lvl1pPr eaLnBrk="0" hangingPunct="0">
              <a:tabLst>
                <a:tab pos="0" algn="l"/>
                <a:tab pos="946150" algn="l"/>
                <a:tab pos="1893888" algn="l"/>
                <a:tab pos="2840038" algn="l"/>
                <a:tab pos="3789363" algn="l"/>
                <a:tab pos="4735513" algn="l"/>
                <a:tab pos="5683250" algn="l"/>
                <a:tab pos="6630988" algn="l"/>
                <a:tab pos="7578725" algn="l"/>
                <a:tab pos="8524875" algn="l"/>
                <a:tab pos="9474200" algn="l"/>
                <a:tab pos="104219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46150" algn="l"/>
                <a:tab pos="1893888" algn="l"/>
                <a:tab pos="2840038" algn="l"/>
                <a:tab pos="3789363" algn="l"/>
                <a:tab pos="4735513" algn="l"/>
                <a:tab pos="5683250" algn="l"/>
                <a:tab pos="6630988" algn="l"/>
                <a:tab pos="7578725" algn="l"/>
                <a:tab pos="8524875" algn="l"/>
                <a:tab pos="9474200" algn="l"/>
                <a:tab pos="104219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46150" algn="l"/>
                <a:tab pos="1893888" algn="l"/>
                <a:tab pos="2840038" algn="l"/>
                <a:tab pos="3789363" algn="l"/>
                <a:tab pos="4735513" algn="l"/>
                <a:tab pos="5683250" algn="l"/>
                <a:tab pos="6630988" algn="l"/>
                <a:tab pos="7578725" algn="l"/>
                <a:tab pos="8524875" algn="l"/>
                <a:tab pos="9474200" algn="l"/>
                <a:tab pos="104219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46150" algn="l"/>
                <a:tab pos="1893888" algn="l"/>
                <a:tab pos="2840038" algn="l"/>
                <a:tab pos="3789363" algn="l"/>
                <a:tab pos="4735513" algn="l"/>
                <a:tab pos="5683250" algn="l"/>
                <a:tab pos="6630988" algn="l"/>
                <a:tab pos="7578725" algn="l"/>
                <a:tab pos="8524875" algn="l"/>
                <a:tab pos="9474200" algn="l"/>
                <a:tab pos="104219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46150" algn="l"/>
                <a:tab pos="1893888" algn="l"/>
                <a:tab pos="2840038" algn="l"/>
                <a:tab pos="3789363" algn="l"/>
                <a:tab pos="4735513" algn="l"/>
                <a:tab pos="5683250" algn="l"/>
                <a:tab pos="6630988" algn="l"/>
                <a:tab pos="7578725" algn="l"/>
                <a:tab pos="8524875" algn="l"/>
                <a:tab pos="9474200" algn="l"/>
                <a:tab pos="104219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46150" algn="l"/>
                <a:tab pos="1893888" algn="l"/>
                <a:tab pos="2840038" algn="l"/>
                <a:tab pos="3789363" algn="l"/>
                <a:tab pos="4735513" algn="l"/>
                <a:tab pos="5683250" algn="l"/>
                <a:tab pos="6630988" algn="l"/>
                <a:tab pos="7578725" algn="l"/>
                <a:tab pos="8524875" algn="l"/>
                <a:tab pos="9474200" algn="l"/>
                <a:tab pos="104219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46150" algn="l"/>
                <a:tab pos="1893888" algn="l"/>
                <a:tab pos="2840038" algn="l"/>
                <a:tab pos="3789363" algn="l"/>
                <a:tab pos="4735513" algn="l"/>
                <a:tab pos="5683250" algn="l"/>
                <a:tab pos="6630988" algn="l"/>
                <a:tab pos="7578725" algn="l"/>
                <a:tab pos="8524875" algn="l"/>
                <a:tab pos="9474200" algn="l"/>
                <a:tab pos="104219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46150" algn="l"/>
                <a:tab pos="1893888" algn="l"/>
                <a:tab pos="2840038" algn="l"/>
                <a:tab pos="3789363" algn="l"/>
                <a:tab pos="4735513" algn="l"/>
                <a:tab pos="5683250" algn="l"/>
                <a:tab pos="6630988" algn="l"/>
                <a:tab pos="7578725" algn="l"/>
                <a:tab pos="8524875" algn="l"/>
                <a:tab pos="9474200" algn="l"/>
                <a:tab pos="104219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46150" algn="l"/>
                <a:tab pos="1893888" algn="l"/>
                <a:tab pos="2840038" algn="l"/>
                <a:tab pos="3789363" algn="l"/>
                <a:tab pos="4735513" algn="l"/>
                <a:tab pos="5683250" algn="l"/>
                <a:tab pos="6630988" algn="l"/>
                <a:tab pos="7578725" algn="l"/>
                <a:tab pos="8524875" algn="l"/>
                <a:tab pos="9474200" algn="l"/>
                <a:tab pos="104219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SzPct val="100000"/>
            </a:pPr>
            <a:fld id="{C666B931-A4FD-4536-9ACA-47F6D544EA47}" type="slidenum">
              <a:rPr lang="de-DE" sz="1300">
                <a:solidFill>
                  <a:srgbClr val="000000"/>
                </a:solidFill>
              </a:rPr>
              <a:pPr algn="r" eaLnBrk="1" hangingPunct="1">
                <a:buSzPct val="100000"/>
              </a:pPr>
              <a:t>5</a:t>
            </a:fld>
            <a:endParaRPr lang="de-DE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67AD52-4EB6-429D-BF57-4591C86B817F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E0466E-1F17-4948-92B4-F75C08908DDD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6446E4-1EA2-42DC-B8F0-33EEA878A188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B34A3A-6F11-426C-A441-50AE72C9B2E3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1F5E52-62D7-4986-AFD0-AE7BFE67DCD8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5C3F00-EFE0-4FC2-9A90-51958E0A9A53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9B6B0E-916D-479D-831D-358BE57CF39F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lang="de-DE" sz="3500" kern="1200" dirty="0">
                <a:solidFill>
                  <a:srgbClr val="808080"/>
                </a:solidFill>
                <a:latin typeface="Arial" charset="0"/>
                <a:ea typeface="+mj-ea"/>
                <a:cs typeface="Arial" charset="0"/>
              </a:defRPr>
            </a:lvl1pPr>
          </a:lstStyle>
          <a:p>
            <a:pPr lvl="0"/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17CE3-8942-416C-BBF3-C75ACDBFB829}" type="datetimeFigureOut">
              <a:rPr lang="de-DE"/>
              <a:pPr>
                <a:defRPr/>
              </a:pPr>
              <a:t>05.09.2014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7DED6-D5E2-4ED5-8A16-6938684844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26557"/>
      </p:ext>
    </p:extLst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lang="de-DE" sz="3500" kern="1200" dirty="0">
                <a:solidFill>
                  <a:srgbClr val="808080"/>
                </a:solidFill>
                <a:latin typeface="Arial" charset="0"/>
                <a:ea typeface="+mj-ea"/>
                <a:cs typeface="Arial" charset="0"/>
              </a:defRPr>
            </a:lvl1pPr>
          </a:lstStyle>
          <a:p>
            <a:pPr lvl="0"/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C6F73-FA8A-47E6-AEBD-7E2B6AEBABE5}" type="datetimeFigureOut">
              <a:rPr lang="de-DE"/>
              <a:pPr>
                <a:defRPr/>
              </a:pPr>
              <a:t>05.09.2014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E7C36-37DE-4BDF-856C-77BCF8F1E7A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1682459"/>
      </p:ext>
    </p:extLst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06CD1-90DB-477D-8681-82F17119C77D}" type="datetimeFigureOut">
              <a:rPr lang="de-DE"/>
              <a:pPr>
                <a:defRPr/>
              </a:pPr>
              <a:t>05.09.2014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921E5-C566-4280-970A-20013323F5C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4904058"/>
      </p:ext>
    </p:extLst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8DAB8-E709-4B1A-8116-A9A4631D43AC}" type="datetimeFigureOut">
              <a:rPr lang="de-DE"/>
              <a:pPr>
                <a:defRPr/>
              </a:pPr>
              <a:t>05.09.2014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B4A7F-49D0-4F08-9847-83AC15A54AB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7291543"/>
      </p:ext>
    </p:extLst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F7DE0-6973-423F-84DE-33CE00DD1FC8}" type="datetimeFigureOut">
              <a:rPr lang="de-DE"/>
              <a:pPr>
                <a:defRPr/>
              </a:pPr>
              <a:t>05.09.2014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9E8F3-9906-4439-AC9A-FAC918057E8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9330683"/>
      </p:ext>
    </p:extLst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lang="de-DE" sz="3500" kern="1200" dirty="0">
                <a:solidFill>
                  <a:srgbClr val="808080"/>
                </a:solidFill>
                <a:latin typeface="Arial" charset="0"/>
                <a:ea typeface="+mj-ea"/>
                <a:cs typeface="Arial" charset="0"/>
              </a:defRPr>
            </a:lvl1pPr>
          </a:lstStyle>
          <a:p>
            <a:pPr lvl="0"/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0AC52-F9B1-43BF-B879-5EA986D8048F}" type="datetimeFigureOut">
              <a:rPr lang="de-DE"/>
              <a:pPr>
                <a:defRPr/>
              </a:pPr>
              <a:t>05.09.2014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4F3FA-897D-4A2D-AB0B-D44507EC344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8457660"/>
      </p:ext>
    </p:extLst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lang="de-DE" sz="3500" kern="1200" dirty="0">
                <a:solidFill>
                  <a:srgbClr val="808080"/>
                </a:solidFill>
                <a:latin typeface="Arial" charset="0"/>
                <a:ea typeface="+mj-ea"/>
                <a:cs typeface="Arial" charset="0"/>
              </a:defRPr>
            </a:lvl1pPr>
          </a:lstStyle>
          <a:p>
            <a:pPr lvl="0"/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6E3A3-DF76-4503-8B8E-497D6295548B}" type="datetimeFigureOut">
              <a:rPr lang="de-DE"/>
              <a:pPr>
                <a:defRPr/>
              </a:pPr>
              <a:t>05.09.2014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1A53F-A4BF-4C99-9CA2-2C44B45AD21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6738936"/>
      </p:ext>
    </p:extLst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de-DE" sz="3500" kern="1200" dirty="0">
                <a:solidFill>
                  <a:srgbClr val="808080"/>
                </a:solidFill>
                <a:latin typeface="Arial" charset="0"/>
                <a:ea typeface="+mj-ea"/>
                <a:cs typeface="Arial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675B9-FAC2-486A-B464-7FD7684A9751}" type="datetimeFigureOut">
              <a:rPr lang="de-DE"/>
              <a:pPr>
                <a:defRPr/>
              </a:pPr>
              <a:t>05.09.2014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7B043-FC9A-4481-A750-B381E011C6D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9687833"/>
      </p:ext>
    </p:extLst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149BB-CE39-4E06-B8C9-802E889AC62E}" type="datetimeFigureOut">
              <a:rPr lang="de-DE"/>
              <a:pPr>
                <a:defRPr/>
              </a:pPr>
              <a:t>05.09.2014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EB229-6083-4ADF-B88E-2272A2ECB79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245129"/>
      </p:ext>
    </p:extLst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C31F4-DCB4-419D-8BFB-544DE1A9E76A}" type="datetimeFigureOut">
              <a:rPr lang="de-DE"/>
              <a:pPr>
                <a:defRPr/>
              </a:pPr>
              <a:t>05.09.2014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DA7AC-0778-4913-A508-2E6D2873AE3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4579776"/>
      </p:ext>
    </p:extLst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F4713-3F94-42F8-B0FF-BF5ADB88C225}" type="datetimeFigureOut">
              <a:rPr lang="de-DE"/>
              <a:pPr>
                <a:defRPr/>
              </a:pPr>
              <a:t>05.09.2014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67404-B265-41EE-8D64-882A4568A49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6733402"/>
      </p:ext>
    </p:extLst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FAAF1FCC-B636-43E3-8FB0-193658FE0147}" type="datetimeFigureOut">
              <a:rPr lang="de-DE"/>
              <a:pPr>
                <a:defRPr/>
              </a:pPr>
              <a:t>05.09.2014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1E1F190A-B662-4D5F-971C-2E4C6E35709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7" name="Picture 15" descr="C:\Dokumente und Einstellungen\nora\Desktop\v1_auswertung_Selbsttest2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47625" y="6597650"/>
            <a:ext cx="9334500" cy="260350"/>
          </a:xfrm>
          <a:prstGeom prst="rect">
            <a:avLst/>
          </a:prstGeom>
          <a:noFill/>
          <a:ln w="635">
            <a:solidFill>
              <a:schemeClr val="bg1">
                <a:lumMod val="85000"/>
              </a:schemeClr>
            </a:solidFill>
          </a:ln>
        </p:spPr>
      </p:pic>
      <p:sp>
        <p:nvSpPr>
          <p:cNvPr id="8" name="Text Box 11"/>
          <p:cNvSpPr txBox="1">
            <a:spLocks noChangeArrowheads="1"/>
          </p:cNvSpPr>
          <p:nvPr userDrawn="1"/>
        </p:nvSpPr>
        <p:spPr bwMode="auto">
          <a:xfrm>
            <a:off x="642938" y="5857875"/>
            <a:ext cx="8215312" cy="1000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  <p:sp>
        <p:nvSpPr>
          <p:cNvPr id="9" name="Textfeld 13"/>
          <p:cNvSpPr txBox="1">
            <a:spLocks noChangeArrowheads="1"/>
          </p:cNvSpPr>
          <p:nvPr userDrawn="1"/>
        </p:nvSpPr>
        <p:spPr bwMode="auto">
          <a:xfrm>
            <a:off x="503238" y="6597650"/>
            <a:ext cx="8389937" cy="2301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900" dirty="0" smtClean="0">
                <a:solidFill>
                  <a:srgbClr val="7F7F7F"/>
                </a:solidFill>
              </a:rPr>
              <a:t>BGM Online	BKK Dachverband</a:t>
            </a:r>
            <a:r>
              <a:rPr lang="de-DE" sz="900" baseline="0" dirty="0" smtClean="0">
                <a:solidFill>
                  <a:srgbClr val="7F7F7F"/>
                </a:solidFill>
              </a:rPr>
              <a:t> e.V.</a:t>
            </a:r>
            <a:r>
              <a:rPr lang="de-DE" sz="900" dirty="0" smtClean="0">
                <a:solidFill>
                  <a:srgbClr val="7F7F7F"/>
                </a:solidFill>
              </a:rPr>
              <a:t>	Abteilung Gesundheitsförderung	http://www.bkk-dv.de                        	               </a:t>
            </a:r>
            <a:fld id="{3AFA7A29-AE2C-46AF-8AA0-64ACBB6D5674}" type="slidenum">
              <a:rPr lang="de-DE" sz="900" smtClean="0">
                <a:solidFill>
                  <a:srgbClr val="7F7F7F"/>
                </a:solidFill>
              </a:rPr>
              <a:pPr eaLnBrk="1" hangingPunct="1"/>
              <a:t>‹Nr.›</a:t>
            </a:fld>
            <a:r>
              <a:rPr lang="de-DE" sz="900" dirty="0" smtClean="0">
                <a:solidFill>
                  <a:srgbClr val="7F7F7F"/>
                </a:solidFill>
              </a:rPr>
              <a:t> </a:t>
            </a:r>
            <a:endParaRPr lang="de-DE" sz="900" dirty="0">
              <a:solidFill>
                <a:srgbClr val="7F7F7F"/>
              </a:solidFill>
            </a:endParaRPr>
          </a:p>
        </p:txBody>
      </p:sp>
      <p:pic>
        <p:nvPicPr>
          <p:cNvPr id="1034" name="Picture 14" descr="C:\Dokumente und Einstellungen\nora\Desktop\v1_auswertung_Selbsttest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1106488"/>
            <a:ext cx="9324976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96" r:id="rId1"/>
    <p:sldLayoutId id="2147484297" r:id="rId2"/>
    <p:sldLayoutId id="2147484298" r:id="rId3"/>
    <p:sldLayoutId id="2147484299" r:id="rId4"/>
    <p:sldLayoutId id="2147484300" r:id="rId5"/>
    <p:sldLayoutId id="2147484301" r:id="rId6"/>
    <p:sldLayoutId id="2147484302" r:id="rId7"/>
    <p:sldLayoutId id="2147484303" r:id="rId8"/>
    <p:sldLayoutId id="2147484304" r:id="rId9"/>
    <p:sldLayoutId id="2147484305" r:id="rId10"/>
    <p:sldLayoutId id="2147484306" r:id="rId11"/>
  </p:sldLayoutIdLst>
  <p:transition spd="slow">
    <p:zo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de-DE" sz="3500" kern="1200" dirty="0">
          <a:solidFill>
            <a:srgbClr val="808080"/>
          </a:solidFill>
          <a:latin typeface="Arial" charset="0"/>
          <a:ea typeface="+mj-ea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80808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80808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80808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80808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5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hs.de/fileadmin/user_upload/pdf/Broschueren/Suchtmedizinische_Reihe_Tabakabhaengigkeit_2003.pdf" TargetMode="External"/><Relationship Id="rId3" Type="http://schemas.openxmlformats.org/officeDocument/2006/relationships/hyperlink" Target="http://www.dhs.de/datenfakten/alkohol.html" TargetMode="External"/><Relationship Id="rId7" Type="http://schemas.openxmlformats.org/officeDocument/2006/relationships/hyperlink" Target="http://www.krebsgesellschaft.de/rauchen_rauchenundgesundheit,1051.html" TargetMode="External"/><Relationship Id="rId12" Type="http://schemas.openxmlformats.org/officeDocument/2006/relationships/hyperlink" Target="http://www.ifes.uni-erlangen.de/pub/pdf/m_2_2010.pdf" TargetMode="External"/><Relationship Id="rId2" Type="http://schemas.openxmlformats.org/officeDocument/2006/relationships/hyperlink" Target="http://www.dkfz.de/de/tabakkontrolle/Oekonomische_Aspekte_des_Rauchens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dkfz.de/de/rauchertelefon/Wissenswertes_zum_Rauchen.html" TargetMode="External"/><Relationship Id="rId11" Type="http://schemas.openxmlformats.org/officeDocument/2006/relationships/hyperlink" Target="http://drogenbeauftragte.de/presse/pressemitteilungen/2011-02/drogen-und-suchtbericht-2011.html" TargetMode="External"/><Relationship Id="rId5" Type="http://schemas.openxmlformats.org/officeDocument/2006/relationships/hyperlink" Target="http://www.bzga.de/botmed_31040000.html" TargetMode="External"/><Relationship Id="rId10" Type="http://schemas.openxmlformats.org/officeDocument/2006/relationships/hyperlink" Target="http://www.dhs.de/fileadmin/user_upload/pdf/Factsheets/Alkoholkonsum_und_Gesundheit_2007.pdf" TargetMode="External"/><Relationship Id="rId4" Type="http://schemas.openxmlformats.org/officeDocument/2006/relationships/hyperlink" Target="http://www.krebsgesellschaft.de/rauchen_datenzahlenfakten,1050.html" TargetMode="External"/><Relationship Id="rId9" Type="http://schemas.openxmlformats.org/officeDocument/2006/relationships/hyperlink" Target="http://www.dhs.de/fileadmin/user_upload/pdf/Arbeitsfeld_Arbeitsplatz/Expertise_Standard_betriebliche_Suchtpraevention_2005.pdf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be-bund.de/oowa921-install/servlet/oowa/aw92/WS0100/_XWD_PROC?_XWD_198/7/XWD_CUBE.DRILL/_XWD_224/D.589/19928" TargetMode="External"/><Relationship Id="rId3" Type="http://schemas.openxmlformats.org/officeDocument/2006/relationships/hyperlink" Target="http://www.offenburg.igm.de/news/meldung.html?id=25531" TargetMode="External"/><Relationship Id="rId7" Type="http://schemas.openxmlformats.org/officeDocument/2006/relationships/hyperlink" Target="https://www.gbe-bund.de/oowa921-install/servlet/oowa/aw92/dboowasys921.xwdevkit/xwd_init?gbe.isgbetol/xs_start_neu/&amp;p_aid=i&amp;p_aid=55397075&amp;nummer=748&amp;p_sprache=D&amp;p_indsp=-&amp;p_aid=2945474" TargetMode="External"/><Relationship Id="rId2" Type="http://schemas.openxmlformats.org/officeDocument/2006/relationships/hyperlink" Target="http://www.gkv-spitzenverband.de/upload/GKV_Leitfaden_Pr&#228;vention_RZ_web4_2011_15702.pd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destatis.de/DE/Publikationen/Thematisch/Gesundheit/Gesundheitszustand/Rauchgewohnheiten.html" TargetMode="External"/><Relationship Id="rId5" Type="http://schemas.openxmlformats.org/officeDocument/2006/relationships/hyperlink" Target="http://www.suchthilfestatistik.de/Downloads/Kurzbericht_HD%20Alkohol.pdf" TargetMode="External"/><Relationship Id="rId10" Type="http://schemas.openxmlformats.org/officeDocument/2006/relationships/hyperlink" Target="http://www.pwc.com/us/en/healthcare/publications/working-towards-wellness.jhtml" TargetMode="External"/><Relationship Id="rId4" Type="http://schemas.openxmlformats.org/officeDocument/2006/relationships/hyperlink" Target="http://www.suchthilfestatistik.de/cms/images/publikationen/jahresbericht%202010%20dshs.pdf" TargetMode="External"/><Relationship Id="rId9" Type="http://schemas.openxmlformats.org/officeDocument/2006/relationships/hyperlink" Target="http://books.google.de/books?id=GfLztVGxX2gC&amp;printsec=frontcover&amp;hl=de&amp;source=gbs_ge_summary_r&amp;cad=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29" Type="http://schemas.openxmlformats.org/officeDocument/2006/relationships/diagramLayout" Target="../diagrams/layout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32" Type="http://schemas.microsoft.com/office/2007/relationships/diagramDrawing" Target="../diagrams/drawing6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28" Type="http://schemas.openxmlformats.org/officeDocument/2006/relationships/diagramData" Target="../diagrams/data6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31" Type="http://schemas.openxmlformats.org/officeDocument/2006/relationships/diagramColors" Target="../diagrams/colors6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Relationship Id="rId30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rafik 13" descr="42-2278668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8"/>
          <a:stretch>
            <a:fillRect/>
          </a:stretch>
        </p:blipFill>
        <p:spPr bwMode="auto">
          <a:xfrm>
            <a:off x="0" y="1268413"/>
            <a:ext cx="91440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4" descr="C:\Dokumente und Einstellungen\nora\Desktop\v1_auswertung_Selbstt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962025"/>
            <a:ext cx="9324976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C:\Dokumente und Einstellungen\nora\Desktop\v1_auswertung_Selbsttest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7625" y="6381750"/>
            <a:ext cx="9334500" cy="500063"/>
          </a:xfrm>
          <a:prstGeom prst="rect">
            <a:avLst/>
          </a:prstGeom>
          <a:noFill/>
          <a:ln w="635">
            <a:solidFill>
              <a:schemeClr val="bg1">
                <a:lumMod val="85000"/>
              </a:schemeClr>
            </a:solidFill>
          </a:ln>
        </p:spPr>
      </p:pic>
      <p:sp>
        <p:nvSpPr>
          <p:cNvPr id="2053" name="Text Box 11"/>
          <p:cNvSpPr txBox="1">
            <a:spLocks noChangeArrowheads="1"/>
          </p:cNvSpPr>
          <p:nvPr/>
        </p:nvSpPr>
        <p:spPr bwMode="auto">
          <a:xfrm>
            <a:off x="642938" y="5857875"/>
            <a:ext cx="821531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546100" y="6524625"/>
            <a:ext cx="7740650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rPr>
              <a:t>BKK </a:t>
            </a:r>
            <a:r>
              <a:rPr lang="de-DE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rPr>
              <a:t>Dachverband e.V.</a:t>
            </a:r>
            <a:r>
              <a:rPr lang="de-DE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rPr>
              <a:t>	Abteilung Gesundheitsförderung 		http://</a:t>
            </a:r>
            <a:r>
              <a:rPr lang="de-DE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rPr>
              <a:t>www.bkk-dv.de </a:t>
            </a:r>
            <a:endParaRPr lang="de-DE" sz="900" dirty="0">
              <a:solidFill>
                <a:schemeClr val="tx1">
                  <a:lumMod val="50000"/>
                  <a:lumOff val="50000"/>
                </a:schemeClr>
              </a:solidFill>
              <a:cs typeface="+mn-cs"/>
            </a:endParaRPr>
          </a:p>
        </p:txBody>
      </p:sp>
      <p:pic>
        <p:nvPicPr>
          <p:cNvPr id="2055" name="Picture 9" descr="BGM_Logo_4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98767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smtClean="0"/>
              <a:t>Behandlungsanlässe (2009)</a:t>
            </a:r>
            <a:br>
              <a:rPr smtClean="0"/>
            </a:br>
            <a:endParaRPr sz="1000" smtClean="0"/>
          </a:p>
        </p:txBody>
      </p:sp>
      <p:graphicFrame>
        <p:nvGraphicFramePr>
          <p:cNvPr id="2" name="Diagramm 4"/>
          <p:cNvGraphicFramePr>
            <a:graphicFrameLocks/>
          </p:cNvGraphicFramePr>
          <p:nvPr/>
        </p:nvGraphicFramePr>
        <p:xfrm>
          <a:off x="468313" y="1628775"/>
          <a:ext cx="8351837" cy="4392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268" name="Textfeld 5"/>
          <p:cNvSpPr txBox="1">
            <a:spLocks noChangeArrowheads="1"/>
          </p:cNvSpPr>
          <p:nvPr/>
        </p:nvSpPr>
        <p:spPr bwMode="auto">
          <a:xfrm>
            <a:off x="395288" y="6237288"/>
            <a:ext cx="83534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000" b="1"/>
              <a:t>Quelle: </a:t>
            </a:r>
            <a:r>
              <a:rPr lang="de-DE" sz="1000"/>
              <a:t>Institut für Therapieforschung (IFT) 2011</a:t>
            </a:r>
            <a:endParaRPr lang="de-DE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smtClean="0"/>
              <a:t>Alkoholkonsum</a:t>
            </a:r>
            <a:br>
              <a:rPr smtClean="0"/>
            </a:br>
            <a:r>
              <a:rPr sz="1000" smtClean="0"/>
              <a:t>Telefonischer Gesundheitssurvey 2009, n = 21.262</a:t>
            </a:r>
            <a:br>
              <a:rPr sz="1000" smtClean="0"/>
            </a:br>
            <a:endParaRPr sz="1000" smtClean="0"/>
          </a:p>
        </p:txBody>
      </p:sp>
      <p:graphicFrame>
        <p:nvGraphicFramePr>
          <p:cNvPr id="2" name="Diagramm 4"/>
          <p:cNvGraphicFramePr>
            <a:graphicFrameLocks/>
          </p:cNvGraphicFramePr>
          <p:nvPr/>
        </p:nvGraphicFramePr>
        <p:xfrm>
          <a:off x="468313" y="1628775"/>
          <a:ext cx="8351837" cy="4392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292" name="Textfeld 5"/>
          <p:cNvSpPr txBox="1">
            <a:spLocks noChangeArrowheads="1"/>
          </p:cNvSpPr>
          <p:nvPr/>
        </p:nvSpPr>
        <p:spPr bwMode="auto">
          <a:xfrm>
            <a:off x="395288" y="6237288"/>
            <a:ext cx="83534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000" b="1"/>
              <a:t>Quelle:</a:t>
            </a:r>
            <a:r>
              <a:rPr lang="de-DE" sz="1000"/>
              <a:t> Statistisches Bundesamt 2009a</a:t>
            </a:r>
            <a:endParaRPr lang="de-DE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smtClean="0"/>
              <a:t>Was wird konsumiert?</a:t>
            </a:r>
            <a:endParaRPr sz="1000" b="1" smtClean="0"/>
          </a:p>
        </p:txBody>
      </p:sp>
      <p:graphicFrame>
        <p:nvGraphicFramePr>
          <p:cNvPr id="2" name="Diagramm 2"/>
          <p:cNvGraphicFramePr>
            <a:graphicFrameLocks/>
          </p:cNvGraphicFramePr>
          <p:nvPr/>
        </p:nvGraphicFramePr>
        <p:xfrm>
          <a:off x="514350" y="1536700"/>
          <a:ext cx="80645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316" name="Textfeld 3"/>
          <p:cNvSpPr txBox="1">
            <a:spLocks noChangeArrowheads="1"/>
          </p:cNvSpPr>
          <p:nvPr/>
        </p:nvSpPr>
        <p:spPr bwMode="auto">
          <a:xfrm>
            <a:off x="463550" y="6278563"/>
            <a:ext cx="1473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000" b="1"/>
              <a:t>Quelle: </a:t>
            </a:r>
            <a:r>
              <a:rPr lang="de-DE" sz="1000"/>
              <a:t>Gaertner 2011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457200" y="53975"/>
            <a:ext cx="8229600" cy="1143000"/>
          </a:xfrm>
        </p:spPr>
        <p:txBody>
          <a:bodyPr/>
          <a:lstStyle/>
          <a:p>
            <a:r>
              <a:rPr smtClean="0"/>
              <a:t>Konsumklassen</a:t>
            </a:r>
          </a:p>
        </p:txBody>
      </p:sp>
      <p:graphicFrame>
        <p:nvGraphicFramePr>
          <p:cNvPr id="4" name="Diagramm 3"/>
          <p:cNvGraphicFramePr/>
          <p:nvPr/>
        </p:nvGraphicFramePr>
        <p:xfrm>
          <a:off x="395536" y="1340768"/>
          <a:ext cx="381642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340" name="Textfeld 5"/>
          <p:cNvSpPr txBox="1">
            <a:spLocks noChangeArrowheads="1"/>
          </p:cNvSpPr>
          <p:nvPr/>
        </p:nvSpPr>
        <p:spPr bwMode="auto">
          <a:xfrm>
            <a:off x="395288" y="6237288"/>
            <a:ext cx="83534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000" b="1"/>
              <a:t>Quelle: </a:t>
            </a:r>
            <a:r>
              <a:rPr lang="de-DE" sz="1000"/>
              <a:t>DHS 2007</a:t>
            </a:r>
            <a:endParaRPr lang="de-DE"/>
          </a:p>
        </p:txBody>
      </p:sp>
      <p:grpSp>
        <p:nvGrpSpPr>
          <p:cNvPr id="14341" name="Gruppieren 7"/>
          <p:cNvGrpSpPr>
            <a:grpSpLocks/>
          </p:cNvGrpSpPr>
          <p:nvPr/>
        </p:nvGrpSpPr>
        <p:grpSpPr bwMode="auto">
          <a:xfrm>
            <a:off x="4859338" y="2708275"/>
            <a:ext cx="3384550" cy="3097213"/>
            <a:chOff x="4669207" y="2132856"/>
            <a:chExt cx="4032448" cy="3096344"/>
          </a:xfrm>
        </p:grpSpPr>
        <p:sp>
          <p:nvSpPr>
            <p:cNvPr id="7" name="Abgerundetes Rechteck 6"/>
            <p:cNvSpPr/>
            <p:nvPr/>
          </p:nvSpPr>
          <p:spPr>
            <a:xfrm>
              <a:off x="4669207" y="2132856"/>
              <a:ext cx="4032448" cy="3096344"/>
            </a:xfrm>
            <a:prstGeom prst="roundRect">
              <a:avLst/>
            </a:prstGeom>
            <a:solidFill>
              <a:srgbClr val="D9D9D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4355" name="Textfeld 4"/>
            <p:cNvSpPr txBox="1">
              <a:spLocks noChangeArrowheads="1"/>
            </p:cNvSpPr>
            <p:nvPr/>
          </p:nvSpPr>
          <p:spPr bwMode="auto">
            <a:xfrm>
              <a:off x="5004185" y="2493118"/>
              <a:ext cx="184740" cy="476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tabLst>
                  <a:tab pos="90011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tabLst>
                  <a:tab pos="90011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tabLst>
                  <a:tab pos="90011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tabLst>
                  <a:tab pos="90011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tabLst>
                  <a:tab pos="90011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0011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0011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0011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00113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600"/>
                </a:spcAft>
              </a:pPr>
              <a:endParaRPr lang="de-DE" sz="2500"/>
            </a:p>
          </p:txBody>
        </p:sp>
      </p:grpSp>
      <p:sp>
        <p:nvSpPr>
          <p:cNvPr id="14342" name="Rechteck 8"/>
          <p:cNvSpPr>
            <a:spLocks noChangeArrowheads="1"/>
          </p:cNvSpPr>
          <p:nvPr/>
        </p:nvSpPr>
        <p:spPr bwMode="auto">
          <a:xfrm>
            <a:off x="4897438" y="1628775"/>
            <a:ext cx="36353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b="1"/>
              <a:t>Einen völlig risikofreien</a:t>
            </a:r>
          </a:p>
          <a:p>
            <a:r>
              <a:rPr lang="de-DE" b="1"/>
              <a:t>Alkoholkonsum gibt es nicht.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/>
        </p:nvGraphicFramePr>
        <p:xfrm>
          <a:off x="5148263" y="3213100"/>
          <a:ext cx="2884487" cy="2081214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156508"/>
                <a:gridCol w="1727979"/>
              </a:tblGrid>
              <a:tr h="436378"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Arial" pitchFamily="34" charset="0"/>
                          <a:cs typeface="Arial" pitchFamily="34" charset="0"/>
                        </a:rPr>
                        <a:t>Bier</a:t>
                      </a:r>
                    </a:p>
                  </a:txBody>
                  <a:tcPr marL="91429" marR="91429" marT="45730" marB="457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Arial" pitchFamily="34" charset="0"/>
                          <a:cs typeface="Arial" pitchFamily="34" charset="0"/>
                        </a:rPr>
                        <a:t>0,3 l = 13 g</a:t>
                      </a:r>
                    </a:p>
                  </a:txBody>
                  <a:tcPr marL="91429" marR="91429" marT="45730" marB="457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6169"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Arial" pitchFamily="34" charset="0"/>
                          <a:cs typeface="Arial" pitchFamily="34" charset="0"/>
                        </a:rPr>
                        <a:t>Wein</a:t>
                      </a:r>
                    </a:p>
                  </a:txBody>
                  <a:tcPr marL="91429" marR="91429" marT="45730" marB="457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Arial" pitchFamily="34" charset="0"/>
                          <a:cs typeface="Arial" pitchFamily="34" charset="0"/>
                        </a:rPr>
                        <a:t>0,2 l = 16 g</a:t>
                      </a:r>
                    </a:p>
                  </a:txBody>
                  <a:tcPr marL="91429" marR="91429" marT="45730" marB="457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6169"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Arial" pitchFamily="34" charset="0"/>
                          <a:cs typeface="Arial" pitchFamily="34" charset="0"/>
                        </a:rPr>
                        <a:t>Sherry</a:t>
                      </a:r>
                    </a:p>
                  </a:txBody>
                  <a:tcPr marL="91429" marR="91429" marT="45730" marB="457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Arial" pitchFamily="34" charset="0"/>
                          <a:cs typeface="Arial" pitchFamily="34" charset="0"/>
                        </a:rPr>
                        <a:t>0,1 l</a:t>
                      </a:r>
                      <a:r>
                        <a:rPr lang="de-DE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2000" dirty="0" smtClean="0">
                          <a:latin typeface="Arial" pitchFamily="34" charset="0"/>
                          <a:cs typeface="Arial" pitchFamily="34" charset="0"/>
                        </a:rPr>
                        <a:t>= 16 g</a:t>
                      </a:r>
                    </a:p>
                  </a:txBody>
                  <a:tcPr marL="91429" marR="91429" marT="45730" marB="457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6329"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Arial" pitchFamily="34" charset="0"/>
                          <a:cs typeface="Arial" pitchFamily="34" charset="0"/>
                        </a:rPr>
                        <a:t>Likör</a:t>
                      </a:r>
                      <a:endParaRPr lang="de-D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9" marR="91429" marT="45730" marB="457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Arial" pitchFamily="34" charset="0"/>
                          <a:cs typeface="Arial" pitchFamily="34" charset="0"/>
                        </a:rPr>
                        <a:t>0,02 l =</a:t>
                      </a:r>
                      <a:r>
                        <a:rPr lang="de-DE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2000" dirty="0" smtClean="0">
                          <a:latin typeface="Arial" pitchFamily="34" charset="0"/>
                          <a:cs typeface="Arial" pitchFamily="34" charset="0"/>
                        </a:rPr>
                        <a:t>5 g</a:t>
                      </a:r>
                      <a:endParaRPr lang="de-D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9" marR="91429" marT="45730" marB="457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6169"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Arial" pitchFamily="34" charset="0"/>
                          <a:cs typeface="Arial" pitchFamily="34" charset="0"/>
                        </a:rPr>
                        <a:t>Whisky	</a:t>
                      </a:r>
                      <a:endParaRPr lang="de-D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9" marR="91429" marT="45730" marB="457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Arial" pitchFamily="34" charset="0"/>
                          <a:cs typeface="Arial" pitchFamily="34" charset="0"/>
                        </a:rPr>
                        <a:t>0,02 l = 7 g</a:t>
                      </a:r>
                      <a:endParaRPr lang="de-D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9" marR="91429" marT="45730" marB="457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smtClean="0"/>
              <a:t>Wann wird es gefährlich…</a:t>
            </a:r>
          </a:p>
        </p:txBody>
      </p:sp>
      <p:sp>
        <p:nvSpPr>
          <p:cNvPr id="3" name="Rechteck 2"/>
          <p:cNvSpPr/>
          <p:nvPr/>
        </p:nvSpPr>
        <p:spPr>
          <a:xfrm>
            <a:off x="539750" y="1441450"/>
            <a:ext cx="7993063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Ä"/>
              <a:defRPr/>
            </a:pPr>
            <a:r>
              <a:rPr lang="de-DE" sz="2000" dirty="0"/>
              <a:t>starkes Verlangen </a:t>
            </a:r>
          </a:p>
          <a:p>
            <a:pPr marL="285750" indent="-28575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Ä"/>
              <a:defRPr/>
            </a:pPr>
            <a:r>
              <a:rPr lang="de-DE" sz="2000" dirty="0"/>
              <a:t>verminderte Konsumkontrolle</a:t>
            </a:r>
          </a:p>
          <a:p>
            <a:pPr marL="285750" indent="-28575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Ä"/>
              <a:defRPr/>
            </a:pPr>
            <a:r>
              <a:rPr lang="de-DE" sz="2000" dirty="0"/>
              <a:t>Entzugserscheinungen: Nach Absetzen oder Einschränkung treten körperliche </a:t>
            </a:r>
            <a:r>
              <a:rPr lang="de-DE" sz="2000"/>
              <a:t>oder psychische Beschwerden </a:t>
            </a:r>
            <a:r>
              <a:rPr lang="de-DE" sz="2000" dirty="0"/>
              <a:t>auf.</a:t>
            </a:r>
          </a:p>
          <a:p>
            <a:pPr marL="285750" indent="-28575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Ä"/>
              <a:defRPr/>
            </a:pPr>
            <a:r>
              <a:rPr lang="de-DE" sz="2000" dirty="0"/>
              <a:t>Vernachlässigung anderer Interessen </a:t>
            </a:r>
          </a:p>
          <a:p>
            <a:pPr marL="285750" indent="-28575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Ä"/>
              <a:defRPr/>
            </a:pPr>
            <a:r>
              <a:rPr lang="de-DE" sz="2000" dirty="0"/>
              <a:t>Gewöhnung (Toleranzerhöhung): Sie benötigen immer mehr, um die ursprüngliche Wirkung zu erreichen. </a:t>
            </a:r>
          </a:p>
          <a:p>
            <a:pPr marL="285750" indent="-28575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Ä"/>
              <a:defRPr/>
            </a:pPr>
            <a:r>
              <a:rPr lang="de-DE" sz="2000" dirty="0"/>
              <a:t>anhaltender Konsum trotz gesundheitlicher Schäden </a:t>
            </a:r>
          </a:p>
          <a:p>
            <a:pPr marL="285750" indent="-28575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Ä"/>
              <a:defRPr/>
            </a:pPr>
            <a:r>
              <a:rPr lang="de-DE" sz="2000" dirty="0"/>
              <a:t>Konsum zu unpassenden Zeiten (während der Arbeitszeit/ im Straßenverkehr)</a:t>
            </a:r>
          </a:p>
          <a:p>
            <a:pPr marL="285750" indent="-28575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Ä"/>
              <a:defRPr/>
            </a:pPr>
            <a:r>
              <a:rPr lang="de-DE" sz="2000" dirty="0"/>
              <a:t>Konsum ohne Rücksicht auf soziale Auswirkungen: Sie konsumieren weiter, obwohl Sie Probleme in der Familie haben oder </a:t>
            </a:r>
          </a:p>
          <a:p>
            <a:pPr marL="285750" indent="-28575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Ä"/>
              <a:defRPr/>
            </a:pPr>
            <a:r>
              <a:rPr lang="de-DE" sz="2000" dirty="0"/>
              <a:t>der Konsum der Grund eines drohenden Arbeitsplatzverlustes ist.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uppieren 52229"/>
          <p:cNvGrpSpPr>
            <a:grpSpLocks/>
          </p:cNvGrpSpPr>
          <p:nvPr/>
        </p:nvGrpSpPr>
        <p:grpSpPr bwMode="auto">
          <a:xfrm>
            <a:off x="3714783" y="1790733"/>
            <a:ext cx="6264210" cy="5125973"/>
            <a:chOff x="3720414" y="2324822"/>
            <a:chExt cx="6014681" cy="4935104"/>
          </a:xfrm>
        </p:grpSpPr>
        <p:graphicFrame>
          <p:nvGraphicFramePr>
            <p:cNvPr id="2" name="Diagramm 6"/>
            <p:cNvGraphicFramePr>
              <a:graphicFrameLocks/>
            </p:cNvGraphicFramePr>
            <p:nvPr/>
          </p:nvGraphicFramePr>
          <p:xfrm>
            <a:off x="3720414" y="2324822"/>
            <a:ext cx="6014681" cy="49351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401" name="Textfeld 22"/>
            <p:cNvSpPr txBox="1">
              <a:spLocks noChangeArrowheads="1"/>
            </p:cNvSpPr>
            <p:nvPr/>
          </p:nvSpPr>
          <p:spPr bwMode="auto">
            <a:xfrm>
              <a:off x="8037869" y="5316767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/>
                <a:t>niedrig</a:t>
              </a:r>
            </a:p>
          </p:txBody>
        </p:sp>
        <p:cxnSp>
          <p:nvCxnSpPr>
            <p:cNvPr id="27" name="Gewinkelte Verbindung 26"/>
            <p:cNvCxnSpPr/>
            <p:nvPr/>
          </p:nvCxnSpPr>
          <p:spPr>
            <a:xfrm>
              <a:off x="6732327" y="5156895"/>
              <a:ext cx="1624865" cy="143669"/>
            </a:xfrm>
            <a:prstGeom prst="bentConnector3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403" name="Textfeld 34"/>
            <p:cNvSpPr txBox="1">
              <a:spLocks noChangeArrowheads="1"/>
            </p:cNvSpPr>
            <p:nvPr/>
          </p:nvSpPr>
          <p:spPr bwMode="auto">
            <a:xfrm>
              <a:off x="7740352" y="2467028"/>
              <a:ext cx="7360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/>
                <a:t>mittel</a:t>
              </a:r>
            </a:p>
          </p:txBody>
        </p:sp>
        <p:sp>
          <p:nvSpPr>
            <p:cNvPr id="16404" name="Textfeld 35"/>
            <p:cNvSpPr txBox="1">
              <a:spLocks noChangeArrowheads="1"/>
            </p:cNvSpPr>
            <p:nvPr/>
          </p:nvSpPr>
          <p:spPr bwMode="auto">
            <a:xfrm>
              <a:off x="8099467" y="5891347"/>
              <a:ext cx="6848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/>
                <a:t>hoch</a:t>
              </a:r>
            </a:p>
          </p:txBody>
        </p:sp>
      </p:grpSp>
      <p:sp>
        <p:nvSpPr>
          <p:cNvPr id="16387" name="Titel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r>
              <a:rPr smtClean="0"/>
              <a:t>Alkoholkonsum im Vergleich</a:t>
            </a:r>
            <a:br>
              <a:rPr smtClean="0"/>
            </a:br>
            <a:r>
              <a:rPr sz="1000" smtClean="0">
                <a:solidFill>
                  <a:schemeClr val="tx1"/>
                </a:solidFill>
              </a:rPr>
              <a:t>Telefonischer Gesundheitssurvey 2009, n = 21.262</a:t>
            </a:r>
            <a:endParaRPr smtClean="0">
              <a:solidFill>
                <a:schemeClr val="tx1"/>
              </a:solidFill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2" t="67969" r="37396" b="27995"/>
          <a:stretch>
            <a:fillRect/>
          </a:stretch>
        </p:blipFill>
        <p:spPr bwMode="auto">
          <a:xfrm>
            <a:off x="2627313" y="5949950"/>
            <a:ext cx="38163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389" name="Gruppieren 6"/>
          <p:cNvGrpSpPr>
            <a:grpSpLocks/>
          </p:cNvGrpSpPr>
          <p:nvPr/>
        </p:nvGrpSpPr>
        <p:grpSpPr bwMode="auto">
          <a:xfrm>
            <a:off x="-866743" y="1757394"/>
            <a:ext cx="7010337" cy="5164074"/>
            <a:chOff x="-866739" y="1758439"/>
            <a:chExt cx="7010057" cy="5163305"/>
          </a:xfrm>
        </p:grpSpPr>
        <p:graphicFrame>
          <p:nvGraphicFramePr>
            <p:cNvPr id="3" name="Diagramm 2"/>
            <p:cNvGraphicFramePr>
              <a:graphicFrameLocks noChangeAspect="1"/>
            </p:cNvGraphicFramePr>
            <p:nvPr/>
          </p:nvGraphicFramePr>
          <p:xfrm>
            <a:off x="-866739" y="1758439"/>
            <a:ext cx="7010057" cy="51633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pSp>
          <p:nvGrpSpPr>
            <p:cNvPr id="16394" name="Gruppieren 5"/>
            <p:cNvGrpSpPr>
              <a:grpSpLocks/>
            </p:cNvGrpSpPr>
            <p:nvPr/>
          </p:nvGrpSpPr>
          <p:grpSpPr bwMode="auto">
            <a:xfrm>
              <a:off x="2417635" y="1894160"/>
              <a:ext cx="2356147" cy="1571688"/>
              <a:chOff x="2417635" y="1894160"/>
              <a:chExt cx="2356147" cy="1571688"/>
            </a:xfrm>
          </p:grpSpPr>
          <p:sp>
            <p:nvSpPr>
              <p:cNvPr id="16395" name="Textfeld 24"/>
              <p:cNvSpPr txBox="1">
                <a:spLocks noChangeArrowheads="1"/>
              </p:cNvSpPr>
              <p:nvPr/>
            </p:nvSpPr>
            <p:spPr bwMode="auto">
              <a:xfrm>
                <a:off x="3806851" y="1894160"/>
                <a:ext cx="96693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/>
                  <a:t>Männer</a:t>
                </a:r>
              </a:p>
            </p:txBody>
          </p:sp>
          <p:sp>
            <p:nvSpPr>
              <p:cNvPr id="16396" name="Textfeld 32"/>
              <p:cNvSpPr txBox="1">
                <a:spLocks noChangeArrowheads="1"/>
              </p:cNvSpPr>
              <p:nvPr/>
            </p:nvSpPr>
            <p:spPr bwMode="auto">
              <a:xfrm>
                <a:off x="3806466" y="2306304"/>
                <a:ext cx="91563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/>
                  <a:t>Frauen</a:t>
                </a:r>
              </a:p>
            </p:txBody>
          </p:sp>
          <p:grpSp>
            <p:nvGrpSpPr>
              <p:cNvPr id="16397" name="Gruppieren 52233"/>
              <p:cNvGrpSpPr>
                <a:grpSpLocks/>
              </p:cNvGrpSpPr>
              <p:nvPr/>
            </p:nvGrpSpPr>
            <p:grpSpPr bwMode="auto">
              <a:xfrm>
                <a:off x="2417635" y="2083590"/>
                <a:ext cx="1370869" cy="1382258"/>
                <a:chOff x="2411760" y="2132856"/>
                <a:chExt cx="1368152" cy="1368152"/>
              </a:xfrm>
            </p:grpSpPr>
            <p:cxnSp>
              <p:nvCxnSpPr>
                <p:cNvPr id="9" name="Gewinkelte Verbindung 8"/>
                <p:cNvCxnSpPr/>
                <p:nvPr/>
              </p:nvCxnSpPr>
              <p:spPr>
                <a:xfrm flipV="1">
                  <a:off x="2708023" y="2492834"/>
                  <a:ext cx="1048800" cy="1008624"/>
                </a:xfrm>
                <a:prstGeom prst="bentConnector3">
                  <a:avLst>
                    <a:gd name="adj1" fmla="val 50000"/>
                  </a:avLst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Gewinkelte Verbindung 10"/>
                <p:cNvCxnSpPr/>
                <p:nvPr/>
              </p:nvCxnSpPr>
              <p:spPr>
                <a:xfrm flipV="1">
                  <a:off x="2411761" y="2133060"/>
                  <a:ext cx="1345062" cy="608003"/>
                </a:xfrm>
                <a:prstGeom prst="bentConnector3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6390" name="Rechteck 39"/>
          <p:cNvSpPr>
            <a:spLocks noChangeArrowheads="1"/>
          </p:cNvSpPr>
          <p:nvPr/>
        </p:nvSpPr>
        <p:spPr bwMode="auto">
          <a:xfrm>
            <a:off x="684213" y="1446213"/>
            <a:ext cx="2808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de-DE" b="1"/>
              <a:t>Geschlecht</a:t>
            </a:r>
          </a:p>
        </p:txBody>
      </p:sp>
      <p:sp>
        <p:nvSpPr>
          <p:cNvPr id="16391" name="Rechteck 40"/>
          <p:cNvSpPr>
            <a:spLocks noChangeArrowheads="1"/>
          </p:cNvSpPr>
          <p:nvPr/>
        </p:nvSpPr>
        <p:spPr bwMode="auto">
          <a:xfrm>
            <a:off x="5219700" y="1412875"/>
            <a:ext cx="2586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de-DE" b="1"/>
              <a:t>Bildungsstand</a:t>
            </a:r>
          </a:p>
        </p:txBody>
      </p:sp>
      <p:sp>
        <p:nvSpPr>
          <p:cNvPr id="16392" name="Textfeld 5"/>
          <p:cNvSpPr txBox="1">
            <a:spLocks noChangeArrowheads="1"/>
          </p:cNvSpPr>
          <p:nvPr/>
        </p:nvSpPr>
        <p:spPr bwMode="auto">
          <a:xfrm>
            <a:off x="395288" y="6351588"/>
            <a:ext cx="2592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000" b="1"/>
              <a:t>Quelle:</a:t>
            </a:r>
            <a:r>
              <a:rPr lang="de-DE" sz="1000"/>
              <a:t> Statistisches Bundesamt 2009a</a:t>
            </a:r>
            <a:endParaRPr lang="de-DE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sz="3000" smtClean="0"/>
              <a:t>Alkoholkonsum und Rauchen gehen häufig</a:t>
            </a:r>
            <a:br>
              <a:rPr sz="3000" smtClean="0"/>
            </a:br>
            <a:r>
              <a:rPr sz="3000" smtClean="0"/>
              <a:t>Hand in Hand</a:t>
            </a:r>
          </a:p>
        </p:txBody>
      </p:sp>
      <p:graphicFrame>
        <p:nvGraphicFramePr>
          <p:cNvPr id="2" name="Diagramm 4"/>
          <p:cNvGraphicFramePr>
            <a:graphicFrameLocks/>
          </p:cNvGraphicFramePr>
          <p:nvPr/>
        </p:nvGraphicFramePr>
        <p:xfrm>
          <a:off x="468313" y="1628775"/>
          <a:ext cx="8351837" cy="4392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412" name="Textfeld 5"/>
          <p:cNvSpPr txBox="1">
            <a:spLocks noChangeArrowheads="1"/>
          </p:cNvSpPr>
          <p:nvPr/>
        </p:nvSpPr>
        <p:spPr bwMode="auto">
          <a:xfrm>
            <a:off x="395288" y="6237288"/>
            <a:ext cx="83534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000" b="1"/>
              <a:t>Quelle: </a:t>
            </a:r>
            <a:r>
              <a:rPr lang="de-DE" sz="1000"/>
              <a:t>Institut für Therapieforschung (IFT) 2011a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sz="3000" smtClean="0"/>
              <a:t>Tabakkonsum seit Jahren rückläufig</a:t>
            </a:r>
          </a:p>
        </p:txBody>
      </p:sp>
      <p:sp>
        <p:nvSpPr>
          <p:cNvPr id="18435" name="Textfeld 5"/>
          <p:cNvSpPr txBox="1">
            <a:spLocks noChangeArrowheads="1"/>
          </p:cNvSpPr>
          <p:nvPr/>
        </p:nvSpPr>
        <p:spPr bwMode="auto">
          <a:xfrm>
            <a:off x="395288" y="6207125"/>
            <a:ext cx="83534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000" b="1"/>
              <a:t>Quelle: </a:t>
            </a:r>
            <a:r>
              <a:rPr lang="de-DE" sz="1000"/>
              <a:t>Statistisches Bundesamt 2009b</a:t>
            </a:r>
          </a:p>
        </p:txBody>
      </p:sp>
      <p:graphicFrame>
        <p:nvGraphicFramePr>
          <p:cNvPr id="2" name="Diagramm 1"/>
          <p:cNvGraphicFramePr>
            <a:graphicFrameLocks/>
          </p:cNvGraphicFramePr>
          <p:nvPr/>
        </p:nvGraphicFramePr>
        <p:xfrm>
          <a:off x="352425" y="1557338"/>
          <a:ext cx="8326438" cy="4465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431800"/>
          </a:xfrm>
        </p:spPr>
        <p:txBody>
          <a:bodyPr>
            <a:normAutofit fontScale="90000"/>
          </a:bodyPr>
          <a:lstStyle/>
          <a:p>
            <a:pPr>
              <a:lnSpc>
                <a:spcPts val="3500"/>
              </a:lnSpc>
              <a:spcAft>
                <a:spcPts val="0"/>
              </a:spcAft>
              <a:defRPr/>
            </a:pPr>
            <a:r>
              <a:rPr smtClean="0"/>
              <a:t>Raucherverhalten in der erwerbstätigen Bevölkerung</a:t>
            </a:r>
          </a:p>
        </p:txBody>
      </p:sp>
      <p:graphicFrame>
        <p:nvGraphicFramePr>
          <p:cNvPr id="2" name="Diagramm 3"/>
          <p:cNvGraphicFramePr>
            <a:graphicFrameLocks/>
          </p:cNvGraphicFramePr>
          <p:nvPr/>
        </p:nvGraphicFramePr>
        <p:xfrm>
          <a:off x="179388" y="1773238"/>
          <a:ext cx="8640762" cy="4535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460" name="Textfeld 5"/>
          <p:cNvSpPr txBox="1">
            <a:spLocks noChangeArrowheads="1"/>
          </p:cNvSpPr>
          <p:nvPr/>
        </p:nvSpPr>
        <p:spPr bwMode="auto">
          <a:xfrm>
            <a:off x="539750" y="6165850"/>
            <a:ext cx="83534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000" b="1"/>
              <a:t>Quelle: </a:t>
            </a:r>
            <a:r>
              <a:rPr lang="de-DE" sz="1000"/>
              <a:t>Statistisches Bundesamt 2009</a:t>
            </a:r>
            <a:endParaRPr lang="de-DE"/>
          </a:p>
        </p:txBody>
      </p:sp>
      <p:sp>
        <p:nvSpPr>
          <p:cNvPr id="19461" name="Rechteck 1"/>
          <p:cNvSpPr>
            <a:spLocks noChangeArrowheads="1"/>
          </p:cNvSpPr>
          <p:nvPr/>
        </p:nvSpPr>
        <p:spPr bwMode="auto">
          <a:xfrm>
            <a:off x="509588" y="1557338"/>
            <a:ext cx="6057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/>
              <a:t>Telefonischer Gesundheitssurvey 2009, n = 30.716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smtClean="0"/>
              <a:t>Was kann der Betrieb tun?</a:t>
            </a:r>
          </a:p>
        </p:txBody>
      </p:sp>
      <p:pic>
        <p:nvPicPr>
          <p:cNvPr id="20483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97"/>
          <a:stretch>
            <a:fillRect/>
          </a:stretch>
        </p:blipFill>
        <p:spPr bwMode="auto">
          <a:xfrm>
            <a:off x="0" y="1268413"/>
            <a:ext cx="9144000" cy="532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323850" y="125413"/>
            <a:ext cx="8229600" cy="1143000"/>
          </a:xfrm>
        </p:spPr>
        <p:txBody>
          <a:bodyPr/>
          <a:lstStyle/>
          <a:p>
            <a:r>
              <a:rPr smtClean="0"/>
              <a:t>Inhaltsverzeichnis</a:t>
            </a:r>
          </a:p>
        </p:txBody>
      </p:sp>
      <p:sp>
        <p:nvSpPr>
          <p:cNvPr id="3075" name="Textfeld 1"/>
          <p:cNvSpPr txBox="1">
            <a:spLocks noChangeArrowheads="1"/>
          </p:cNvSpPr>
          <p:nvPr/>
        </p:nvSpPr>
        <p:spPr bwMode="auto">
          <a:xfrm>
            <a:off x="395288" y="1484313"/>
            <a:ext cx="8569325" cy="47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600"/>
              </a:spcAft>
              <a:buFont typeface="Calibri" pitchFamily="34" charset="0"/>
              <a:buAutoNum type="romanUcPeriod"/>
            </a:pPr>
            <a:r>
              <a:rPr lang="de-DE" b="1"/>
              <a:t>Definition „Sucht“</a:t>
            </a:r>
            <a:endParaRPr lang="de-DE"/>
          </a:p>
          <a:p>
            <a:pPr eaLnBrk="1" hangingPunct="1">
              <a:spcAft>
                <a:spcPts val="600"/>
              </a:spcAft>
              <a:buFont typeface="Calibri" pitchFamily="34" charset="0"/>
              <a:buAutoNum type="romanUcPeriod"/>
            </a:pPr>
            <a:r>
              <a:rPr lang="de-DE" b="1"/>
              <a:t>Zahlen, Daten, Fakten</a:t>
            </a:r>
            <a:br>
              <a:rPr lang="de-DE" b="1"/>
            </a:br>
            <a:r>
              <a:rPr lang="de-DE"/>
              <a:t>- Situation in Deutschland </a:t>
            </a:r>
            <a:br>
              <a:rPr lang="de-DE"/>
            </a:br>
            <a:r>
              <a:rPr lang="de-DE"/>
              <a:t>- Sucht im betrieblichen Umfeld</a:t>
            </a:r>
            <a:br>
              <a:rPr lang="de-DE"/>
            </a:br>
            <a:r>
              <a:rPr lang="de-DE"/>
              <a:t>- Die Kosten</a:t>
            </a:r>
            <a:br>
              <a:rPr lang="de-DE"/>
            </a:br>
            <a:r>
              <a:rPr lang="de-DE"/>
              <a:t>- Statistiken zum Alkoholkonsum &amp; Rauchverhalten</a:t>
            </a:r>
            <a:br>
              <a:rPr lang="de-DE"/>
            </a:br>
            <a:r>
              <a:rPr lang="de-DE"/>
              <a:t>- Konsumklassen bei Alkohol</a:t>
            </a:r>
            <a:br>
              <a:rPr lang="de-DE"/>
            </a:br>
            <a:r>
              <a:rPr lang="de-DE"/>
              <a:t>- Wann wird es gefährlich?</a:t>
            </a:r>
          </a:p>
          <a:p>
            <a:pPr eaLnBrk="1" hangingPunct="1">
              <a:spcAft>
                <a:spcPts val="600"/>
              </a:spcAft>
              <a:buFont typeface="Calibri" pitchFamily="34" charset="0"/>
              <a:buAutoNum type="romanUcPeriod"/>
            </a:pPr>
            <a:r>
              <a:rPr lang="de-DE" b="1"/>
              <a:t>Was kann der Betrieb tun?</a:t>
            </a:r>
            <a:r>
              <a:rPr lang="de-DE"/>
              <a:t/>
            </a:r>
            <a:br>
              <a:rPr lang="de-DE"/>
            </a:br>
            <a:r>
              <a:rPr lang="de-DE"/>
              <a:t>- Arbeitsbedingungen, die die Sucht fördern können.</a:t>
            </a:r>
            <a:br>
              <a:rPr lang="de-DE"/>
            </a:br>
            <a:r>
              <a:rPr lang="de-DE"/>
              <a:t>- Rechtsgrundlagen</a:t>
            </a:r>
            <a:br>
              <a:rPr lang="de-DE"/>
            </a:br>
            <a:r>
              <a:rPr lang="de-DE"/>
              <a:t>- Einbindung in das Betriebliche Gesundheitsmanagement</a:t>
            </a:r>
            <a:br>
              <a:rPr lang="de-DE"/>
            </a:br>
            <a:r>
              <a:rPr lang="de-DE"/>
              <a:t>- Suchtprävention – Ziele: Rauchfreier Betrieb, Null Promille am Arbeitsplatz </a:t>
            </a:r>
            <a:br>
              <a:rPr lang="de-DE"/>
            </a:br>
            <a:r>
              <a:rPr lang="de-DE"/>
              <a:t>- Mitarbeitergespräch</a:t>
            </a:r>
            <a:br>
              <a:rPr lang="de-DE"/>
            </a:br>
            <a:r>
              <a:rPr lang="de-DE"/>
              <a:t>- Dienst-/Betriebsvereinbarung</a:t>
            </a:r>
          </a:p>
          <a:p>
            <a:pPr eaLnBrk="1" hangingPunct="1">
              <a:buFont typeface="Calibri" pitchFamily="34" charset="0"/>
              <a:buAutoNum type="romanUcPeriod"/>
            </a:pPr>
            <a:r>
              <a:rPr lang="de-DE" b="1"/>
              <a:t>Suchtprävention im Überblick</a:t>
            </a:r>
            <a:endParaRPr lang="de-DE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smtClean="0"/>
              <a:t>Arbeitsbedingungen, die die Sucht fördern können.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95288" y="1484313"/>
            <a:ext cx="8353425" cy="46307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66700" indent="-26670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sz="2000" dirty="0"/>
              <a:t>häufiger Wechsel zwischen Schicht-, Nacht- und Wochenendarbeit</a:t>
            </a:r>
          </a:p>
          <a:p>
            <a:pPr marL="266700" indent="-26670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sz="2000" dirty="0"/>
              <a:t>Termindruck</a:t>
            </a:r>
          </a:p>
          <a:p>
            <a:pPr marL="266700" indent="-26670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sz="2000" dirty="0"/>
              <a:t>Kälte- und Hitzeexpositionen</a:t>
            </a:r>
          </a:p>
          <a:p>
            <a:pPr marL="266700" indent="-26670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sz="2000" dirty="0"/>
              <a:t>schlechtes Betriebsklima</a:t>
            </a:r>
          </a:p>
          <a:p>
            <a:pPr marL="266700" indent="-26670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sz="2000" dirty="0"/>
              <a:t>Identifikations- und Rollenkonflikte am Arbeitsplatz</a:t>
            </a:r>
          </a:p>
          <a:p>
            <a:pPr marL="266700" indent="-26670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sz="2000" dirty="0"/>
              <a:t>Konflikte oder Konkurrenz in Arbeitsgruppen</a:t>
            </a:r>
          </a:p>
          <a:p>
            <a:pPr marL="266700" indent="-26670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sz="2000" dirty="0"/>
              <a:t>Vorgesetztenverhalten</a:t>
            </a:r>
          </a:p>
          <a:p>
            <a:pPr marL="266700" indent="-26670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sz="2000" dirty="0"/>
              <a:t>zu geringe/ zu hohe Arbeitsanforderungen</a:t>
            </a:r>
          </a:p>
          <a:p>
            <a:pPr marL="266700" indent="-26670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sz="2000" dirty="0"/>
              <a:t>Unzufriedenheit mit der beruflichen Tätigkeit</a:t>
            </a:r>
          </a:p>
          <a:p>
            <a:pPr marL="266700" indent="-26670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sz="2000" dirty="0"/>
              <a:t>mangelnde Anerkennung</a:t>
            </a:r>
          </a:p>
          <a:p>
            <a:pPr marL="266700" indent="-26670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sz="2000" dirty="0"/>
              <a:t>fehlende Sicherheit des Arbeitsplatzes</a:t>
            </a:r>
          </a:p>
          <a:p>
            <a:pPr marL="266700" indent="-26670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sz="2000" dirty="0"/>
              <a:t>Leistungsversagen</a:t>
            </a:r>
          </a:p>
        </p:txBody>
      </p:sp>
      <p:sp>
        <p:nvSpPr>
          <p:cNvPr id="21508" name="Textfeld 5"/>
          <p:cNvSpPr txBox="1">
            <a:spLocks noChangeArrowheads="1"/>
          </p:cNvSpPr>
          <p:nvPr/>
        </p:nvSpPr>
        <p:spPr bwMode="auto">
          <a:xfrm>
            <a:off x="395288" y="6237288"/>
            <a:ext cx="30845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000" b="1"/>
              <a:t>Quelle: </a:t>
            </a:r>
            <a:r>
              <a:rPr lang="de-DE" sz="1000"/>
              <a:t>IG Metall 2007, S. 96; Stauder 2009, S. 28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smtClean="0"/>
              <a:t>Rechtsgrundlagen (Auszugsweise)</a:t>
            </a:r>
          </a:p>
        </p:txBody>
      </p:sp>
      <p:sp>
        <p:nvSpPr>
          <p:cNvPr id="3" name="Rechteck 2"/>
          <p:cNvSpPr/>
          <p:nvPr/>
        </p:nvSpPr>
        <p:spPr>
          <a:xfrm>
            <a:off x="468313" y="1385888"/>
            <a:ext cx="8567737" cy="51387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/>
              <a:t>§§ 3-5 </a:t>
            </a:r>
            <a:r>
              <a:rPr lang="de-DE" dirty="0" err="1"/>
              <a:t>ArbSchG</a:t>
            </a:r>
            <a:r>
              <a:rPr lang="de-DE" dirty="0"/>
              <a:t>: Rechtspflicht des Arbeitgebers</a:t>
            </a:r>
          </a:p>
          <a:p>
            <a:pPr marL="342900" indent="-34290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/>
              <a:t>§§ 15-16 </a:t>
            </a:r>
            <a:r>
              <a:rPr lang="de-DE" dirty="0" err="1"/>
              <a:t>ArbSchG</a:t>
            </a:r>
            <a:r>
              <a:rPr lang="de-DE" dirty="0"/>
              <a:t>: Mitwirkungspflicht der Beschäftigten</a:t>
            </a:r>
          </a:p>
          <a:p>
            <a:pPr marL="342900" indent="-34290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/>
              <a:t>§ 618 Abs. 1 Bürgerliches Gesetzbuch (BGB)</a:t>
            </a:r>
          </a:p>
          <a:p>
            <a:pPr marL="342900" indent="-34290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/>
              <a:t>§ 5 Arbeitsstättenverordnung „Nichtraucherschutz“</a:t>
            </a:r>
          </a:p>
          <a:p>
            <a:pPr marL="342900" indent="-34290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/>
              <a:t>Urteil des Bundesarbeitsgerichts vom 19.01.1999 zum Nichtraucherschutz</a:t>
            </a:r>
          </a:p>
          <a:p>
            <a:pPr marL="342900" indent="-34290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/>
              <a:t>§ 5 GUV-V A 1 (Unfallvershütungsvorschrift)</a:t>
            </a:r>
            <a:br>
              <a:rPr lang="de-DE" dirty="0"/>
            </a:br>
            <a:r>
              <a:rPr lang="de-DE" dirty="0"/>
              <a:t>„Versicherte dürfen sich durch den Konsum von Alkohol, Drogen oder anderen berauschenden Mitteln nicht in einen Zustand versetzen, durch den sie sich selbst oder andere gefährden können.“</a:t>
            </a:r>
          </a:p>
          <a:p>
            <a:pPr marL="342900" indent="-34290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dirty="0"/>
              <a:t>§ 7 GUV-V A 1 „Befähigungs- und Beschäftigungsverbot“</a:t>
            </a:r>
            <a:br>
              <a:rPr lang="de-DE" dirty="0"/>
            </a:br>
            <a:endParaRPr lang="de-DE" dirty="0"/>
          </a:p>
          <a:p>
            <a:pPr marL="1168400" indent="-1168400">
              <a:spcAft>
                <a:spcPts val="600"/>
              </a:spcAft>
              <a:buClr>
                <a:schemeClr val="bg1">
                  <a:lumMod val="50000"/>
                </a:schemeClr>
              </a:buClr>
              <a:defRPr/>
            </a:pPr>
            <a:r>
              <a:rPr lang="de-DE" b="1" dirty="0"/>
              <a:t>Beachte: 	</a:t>
            </a:r>
            <a:r>
              <a:rPr lang="de-DE" dirty="0"/>
              <a:t>Bei alkoholbedingten Arbeits- und Wegeunfällen kann der Mitarbeiter den Versicherungsschutz der gesetzlichen Unfallversicherung verlieren. </a:t>
            </a:r>
          </a:p>
          <a:p>
            <a:pPr marL="1168400" indent="-1168400">
              <a:spcAft>
                <a:spcPts val="600"/>
              </a:spcAft>
              <a:buClr>
                <a:schemeClr val="bg1">
                  <a:lumMod val="50000"/>
                </a:schemeClr>
              </a:buClr>
              <a:defRPr/>
            </a:pPr>
            <a:r>
              <a:rPr lang="de-DE" dirty="0"/>
              <a:t>	Dem Arbeitgeber können bei Verletzung der Fürsorgepflicht Regressansprüche drohen.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 txBox="1">
            <a:spLocks/>
          </p:cNvSpPr>
          <p:nvPr/>
        </p:nvSpPr>
        <p:spPr bwMode="auto">
          <a:xfrm>
            <a:off x="374650" y="115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ts val="3500"/>
              </a:lnSpc>
            </a:pPr>
            <a:r>
              <a:rPr lang="de-DE" sz="3500">
                <a:solidFill>
                  <a:srgbClr val="808080"/>
                </a:solidFill>
              </a:rPr>
              <a:t>Einbindung in das Betriebliche Gesundheitsmanagement (BGM)</a:t>
            </a:r>
          </a:p>
        </p:txBody>
      </p:sp>
      <p:grpSp>
        <p:nvGrpSpPr>
          <p:cNvPr id="59" name="Gruppieren 58"/>
          <p:cNvGrpSpPr/>
          <p:nvPr/>
        </p:nvGrpSpPr>
        <p:grpSpPr>
          <a:xfrm>
            <a:off x="3116831" y="3458178"/>
            <a:ext cx="3240000" cy="3240000"/>
            <a:chOff x="4316423" y="2314603"/>
            <a:chExt cx="2816932" cy="2816932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sp>
          <p:nvSpPr>
            <p:cNvPr id="69" name="Form 68"/>
            <p:cNvSpPr/>
            <p:nvPr/>
          </p:nvSpPr>
          <p:spPr>
            <a:xfrm>
              <a:off x="4316423" y="2314603"/>
              <a:ext cx="2816932" cy="2816932"/>
            </a:xfrm>
            <a:prstGeom prst="gear9">
              <a:avLst/>
            </a:prstGeom>
            <a:ln>
              <a:solidFill>
                <a:srgbClr val="FFC000"/>
              </a:solidFill>
            </a:ln>
            <a:sp3d prstMaterial="plastic">
              <a:bevelT w="50800" h="50800"/>
              <a:bevelB w="50800" h="50800"/>
            </a:sp3d>
          </p:spPr>
          <p:style>
            <a:lnRef idx="0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0" name="Form 4"/>
            <p:cNvSpPr/>
            <p:nvPr/>
          </p:nvSpPr>
          <p:spPr>
            <a:xfrm>
              <a:off x="4882752" y="2974456"/>
              <a:ext cx="1684274" cy="144796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5240" tIns="15240" rIns="15240" bIns="1524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400" dirty="0">
                  <a:latin typeface="Arial" pitchFamily="34" charset="0"/>
                  <a:cs typeface="Arial" pitchFamily="34" charset="0"/>
                </a:rPr>
                <a:t>Betriebliche Gesundheitsförderung </a:t>
              </a:r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400" dirty="0">
                  <a:latin typeface="Arial" pitchFamily="34" charset="0"/>
                  <a:cs typeface="Arial" pitchFamily="34" charset="0"/>
                </a:rPr>
                <a:t>§ 20a SGB V</a:t>
              </a:r>
            </a:p>
          </p:txBody>
        </p:sp>
      </p:grpSp>
      <p:grpSp>
        <p:nvGrpSpPr>
          <p:cNvPr id="60" name="Gruppieren 59"/>
          <p:cNvGrpSpPr/>
          <p:nvPr/>
        </p:nvGrpSpPr>
        <p:grpSpPr>
          <a:xfrm>
            <a:off x="1439912" y="2817192"/>
            <a:ext cx="2340000" cy="2340000"/>
            <a:chOff x="2677480" y="1648782"/>
            <a:chExt cx="2048678" cy="2048678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sp>
          <p:nvSpPr>
            <p:cNvPr id="67" name="Form 66"/>
            <p:cNvSpPr/>
            <p:nvPr/>
          </p:nvSpPr>
          <p:spPr>
            <a:xfrm>
              <a:off x="2677480" y="1648782"/>
              <a:ext cx="2048678" cy="2048678"/>
            </a:xfrm>
            <a:prstGeom prst="gear6">
              <a:avLst/>
            </a:prstGeom>
            <a:ln>
              <a:solidFill>
                <a:srgbClr val="00A500"/>
              </a:solidFill>
            </a:ln>
            <a:sp3d prstMaterial="plastic">
              <a:bevelT w="50800" h="50800"/>
              <a:bevelB w="50800" h="50800"/>
            </a:sp3d>
          </p:spPr>
          <p:style>
            <a:lnRef idx="0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8" name="Form 6"/>
            <p:cNvSpPr/>
            <p:nvPr/>
          </p:nvSpPr>
          <p:spPr>
            <a:xfrm>
              <a:off x="3193241" y="2167660"/>
              <a:ext cx="1017156" cy="101092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5240" tIns="15240" rIns="15240" bIns="1524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400" dirty="0">
                  <a:latin typeface="Arial" pitchFamily="34" charset="0"/>
                  <a:cs typeface="Arial" pitchFamily="34" charset="0"/>
                </a:rPr>
                <a:t>Betriebliche </a:t>
              </a:r>
              <a:r>
                <a:rPr lang="de-DE" sz="1400" dirty="0" err="1">
                  <a:latin typeface="Arial" pitchFamily="34" charset="0"/>
                  <a:cs typeface="Arial" pitchFamily="34" charset="0"/>
                </a:rPr>
                <a:t>Suchtpräven-tion</a:t>
              </a:r>
              <a:endParaRPr lang="de-DE" sz="1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1" name="Gruppieren 60"/>
          <p:cNvGrpSpPr/>
          <p:nvPr/>
        </p:nvGrpSpPr>
        <p:grpSpPr>
          <a:xfrm>
            <a:off x="2952080" y="1448313"/>
            <a:ext cx="2340000" cy="2340000"/>
            <a:chOff x="3979226" y="221719"/>
            <a:chExt cx="2057218" cy="2034655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sp>
          <p:nvSpPr>
            <p:cNvPr id="65" name="Form 64"/>
            <p:cNvSpPr/>
            <p:nvPr/>
          </p:nvSpPr>
          <p:spPr>
            <a:xfrm rot="20700000">
              <a:off x="3979226" y="221719"/>
              <a:ext cx="2057218" cy="2034655"/>
            </a:xfrm>
            <a:prstGeom prst="gear6">
              <a:avLst/>
            </a:prstGeom>
            <a:ln>
              <a:solidFill>
                <a:srgbClr val="0070C0"/>
              </a:solidFill>
            </a:ln>
            <a:sp3d prstMaterial="plastic">
              <a:bevelT w="50800" h="50800"/>
              <a:bevelB w="50800" h="50800"/>
            </a:sp3d>
          </p:spPr>
          <p:style>
            <a:lnRef idx="0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6" name="Form 8"/>
            <p:cNvSpPr/>
            <p:nvPr/>
          </p:nvSpPr>
          <p:spPr>
            <a:xfrm>
              <a:off x="4431773" y="666640"/>
              <a:ext cx="1152125" cy="11448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5240" tIns="15240" rIns="15240" bIns="1524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400" dirty="0">
                  <a:latin typeface="Arial" pitchFamily="34" charset="0"/>
                  <a:cs typeface="Arial" pitchFamily="34" charset="0"/>
                </a:rPr>
                <a:t>Betriebliches </a:t>
              </a:r>
              <a:r>
                <a:rPr lang="de-DE" sz="1400" dirty="0" smtClean="0">
                  <a:latin typeface="Arial" pitchFamily="34" charset="0"/>
                  <a:cs typeface="Arial" pitchFamily="34" charset="0"/>
                </a:rPr>
                <a:t>Eingliederungs-management </a:t>
              </a:r>
              <a:endParaRPr lang="de-DE" sz="1400" dirty="0">
                <a:latin typeface="Arial" pitchFamily="34" charset="0"/>
                <a:cs typeface="Arial" pitchFamily="34" charset="0"/>
              </a:endParaRPr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400" dirty="0">
                  <a:latin typeface="Arial" pitchFamily="34" charset="0"/>
                  <a:cs typeface="Arial" pitchFamily="34" charset="0"/>
                </a:rPr>
                <a:t>§ 84 SGB IX</a:t>
              </a:r>
            </a:p>
          </p:txBody>
        </p:sp>
      </p:grpSp>
      <p:sp>
        <p:nvSpPr>
          <p:cNvPr id="62" name="Gebogener Pfeil 61"/>
          <p:cNvSpPr/>
          <p:nvPr/>
        </p:nvSpPr>
        <p:spPr>
          <a:xfrm>
            <a:off x="3414599" y="3176505"/>
            <a:ext cx="3605673" cy="3708879"/>
          </a:xfrm>
          <a:prstGeom prst="circularArrow">
            <a:avLst>
              <a:gd name="adj1" fmla="val 4687"/>
              <a:gd name="adj2" fmla="val 299029"/>
              <a:gd name="adj3" fmla="val 2534607"/>
              <a:gd name="adj4" fmla="val 16118438"/>
              <a:gd name="adj5" fmla="val 5107"/>
            </a:avLst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perspectiveRelaxedModerately" zoom="92000"/>
            <a:lightRig rig="balanced" dir="t">
              <a:rot lat="0" lon="0" rev="12700000"/>
            </a:lightRig>
          </a:scene3d>
          <a:sp3d z="-25400" prstMaterial="plastic">
            <a:bevelT w="25400" h="25400"/>
            <a:bevelB w="25400" h="25400"/>
          </a:sp3d>
        </p:spPr>
        <p:style>
          <a:lnRef idx="1">
            <a:scrgbClr r="0" g="0" b="0"/>
          </a:lnRef>
          <a:fillRef idx="1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3" name="Form 62"/>
          <p:cNvSpPr/>
          <p:nvPr/>
        </p:nvSpPr>
        <p:spPr>
          <a:xfrm>
            <a:off x="1115071" y="2335082"/>
            <a:ext cx="2619747" cy="2619747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  <a:solidFill>
            <a:srgbClr val="00A500"/>
          </a:solidFill>
          <a:ln>
            <a:solidFill>
              <a:srgbClr val="00A500"/>
            </a:solidFill>
          </a:ln>
          <a:scene3d>
            <a:camera prst="perspectiveRelaxedModerately" zoom="92000"/>
            <a:lightRig rig="balanced" dir="t">
              <a:rot lat="0" lon="0" rev="12700000"/>
            </a:lightRig>
          </a:scene3d>
          <a:sp3d z="-25400" prstMaterial="plastic">
            <a:bevelT w="25400" h="25400"/>
            <a:bevelB w="25400" h="25400"/>
          </a:sp3d>
        </p:spPr>
        <p:style>
          <a:lnRef idx="1">
            <a:scrgbClr r="0" g="0" b="0"/>
          </a:lnRef>
          <a:fillRef idx="1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4" name="Gebogener Pfeil 63"/>
          <p:cNvSpPr/>
          <p:nvPr/>
        </p:nvSpPr>
        <p:spPr>
          <a:xfrm rot="21371531">
            <a:off x="2608903" y="963007"/>
            <a:ext cx="2824615" cy="2824615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perspectiveRelaxedModerately" zoom="92000"/>
            <a:lightRig rig="balanced" dir="t">
              <a:rot lat="0" lon="0" rev="12700000"/>
            </a:lightRig>
          </a:scene3d>
          <a:sp3d z="-25400" prstMaterial="plastic">
            <a:bevelT w="25400" h="25400"/>
            <a:bevelB w="25400" h="25400"/>
          </a:sp3d>
        </p:spPr>
        <p:style>
          <a:lnRef idx="1">
            <a:scrgbClr r="0" g="0" b="0"/>
          </a:lnRef>
          <a:fillRef idx="1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2" name="Gruppieren 71"/>
          <p:cNvGrpSpPr/>
          <p:nvPr/>
        </p:nvGrpSpPr>
        <p:grpSpPr>
          <a:xfrm>
            <a:off x="5112320" y="1413016"/>
            <a:ext cx="2340000" cy="2340000"/>
            <a:chOff x="3979226" y="221719"/>
            <a:chExt cx="2057218" cy="2034655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sp>
          <p:nvSpPr>
            <p:cNvPr id="73" name="Form 72"/>
            <p:cNvSpPr/>
            <p:nvPr/>
          </p:nvSpPr>
          <p:spPr>
            <a:xfrm rot="20700000">
              <a:off x="3979226" y="221719"/>
              <a:ext cx="2057218" cy="2034655"/>
            </a:xfrm>
            <a:prstGeom prst="gear6">
              <a:avLst/>
            </a:prstGeom>
            <a:ln>
              <a:solidFill>
                <a:srgbClr val="D9D9D9"/>
              </a:solidFill>
            </a:ln>
            <a:sp3d prstMaterial="plastic">
              <a:bevelT w="50800" h="50800"/>
              <a:bevelB w="50800" h="50800"/>
            </a:sp3d>
          </p:spPr>
          <p:style>
            <a:lnRef idx="0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4" name="Form 8"/>
            <p:cNvSpPr/>
            <p:nvPr/>
          </p:nvSpPr>
          <p:spPr>
            <a:xfrm>
              <a:off x="4431773" y="666640"/>
              <a:ext cx="1152125" cy="1144812"/>
            </a:xfrm>
            <a:prstGeom prst="rect">
              <a:avLst/>
            </a:prstGeom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5240" tIns="15240" rIns="15240" bIns="1524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400" dirty="0">
                  <a:latin typeface="Arial" pitchFamily="34" charset="0"/>
                  <a:cs typeface="Arial" pitchFamily="34" charset="0"/>
                </a:rPr>
                <a:t>Arbeitsschutz</a:t>
              </a:r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400" dirty="0">
                  <a:latin typeface="Arial" pitchFamily="34" charset="0"/>
                  <a:cs typeface="Arial" pitchFamily="34" charset="0"/>
                </a:rPr>
                <a:t>SGB VII</a:t>
              </a:r>
            </a:p>
          </p:txBody>
        </p:sp>
      </p:grpSp>
      <p:sp>
        <p:nvSpPr>
          <p:cNvPr id="75" name="Form 74"/>
          <p:cNvSpPr/>
          <p:nvPr/>
        </p:nvSpPr>
        <p:spPr>
          <a:xfrm rot="5623881">
            <a:off x="5357150" y="1331073"/>
            <a:ext cx="2435245" cy="2465936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3910806"/>
              <a:gd name="adj5" fmla="val 7527"/>
            </a:avLst>
          </a:prstGeom>
          <a:solidFill>
            <a:schemeClr val="bg1"/>
          </a:solidFill>
          <a:ln>
            <a:solidFill>
              <a:srgbClr val="D9D9D9"/>
            </a:solidFill>
          </a:ln>
          <a:scene3d>
            <a:camera prst="perspectiveRelaxedModerately" zoom="92000"/>
            <a:lightRig rig="balanced" dir="t">
              <a:rot lat="0" lon="0" rev="12700000"/>
            </a:lightRig>
          </a:scene3d>
          <a:sp3d z="-25400" prstMaterial="plastic">
            <a:bevelT w="25400" h="25400"/>
            <a:bevelB w="25400" h="25400"/>
          </a:sp3d>
        </p:spPr>
        <p:style>
          <a:lnRef idx="1">
            <a:scrgbClr r="0" g="0" b="0"/>
          </a:lnRef>
          <a:fillRef idx="1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smtClean="0"/>
              <a:t>Suchtprävention – Ziele</a:t>
            </a:r>
          </a:p>
        </p:txBody>
      </p:sp>
      <p:sp>
        <p:nvSpPr>
          <p:cNvPr id="24579" name="Rechteck 2"/>
          <p:cNvSpPr>
            <a:spLocks noChangeArrowheads="1"/>
          </p:cNvSpPr>
          <p:nvPr/>
        </p:nvSpPr>
        <p:spPr bwMode="auto">
          <a:xfrm>
            <a:off x="433388" y="1700213"/>
            <a:ext cx="7954962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808080"/>
              </a:buClr>
              <a:buFont typeface="Wingdings" pitchFamily="2" charset="2"/>
              <a:buChar char="§"/>
            </a:pPr>
            <a:r>
              <a:rPr lang="de-DE" sz="2000"/>
              <a:t>Stärkung der Motivation für den gesundheitsbewussten Umgang mit Suchtmittel</a:t>
            </a:r>
          </a:p>
          <a:p>
            <a:pPr marL="285750" indent="-285750">
              <a:spcAft>
                <a:spcPts val="1200"/>
              </a:spcAft>
              <a:buClr>
                <a:srgbClr val="808080"/>
              </a:buClr>
              <a:buFont typeface="Wingdings" pitchFamily="2" charset="2"/>
              <a:buChar char="§"/>
            </a:pPr>
            <a:r>
              <a:rPr lang="de-DE" sz="2000"/>
              <a:t>Information über gesundheitliche Effekte </a:t>
            </a:r>
          </a:p>
          <a:p>
            <a:pPr marL="285750" indent="-285750">
              <a:spcAft>
                <a:spcPts val="1200"/>
              </a:spcAft>
              <a:buClr>
                <a:srgbClr val="808080"/>
              </a:buClr>
              <a:buFont typeface="Wingdings" pitchFamily="2" charset="2"/>
              <a:buChar char="§"/>
            </a:pPr>
            <a:r>
              <a:rPr lang="de-DE" sz="2000"/>
              <a:t>Hilfe bei der Entwicklung individueller Strategien zur Reduzierung des Suchtmittelkonsums</a:t>
            </a:r>
          </a:p>
          <a:p>
            <a:pPr marL="285750" indent="-285750">
              <a:spcAft>
                <a:spcPts val="1200"/>
              </a:spcAft>
              <a:buClr>
                <a:srgbClr val="808080"/>
              </a:buClr>
              <a:buFont typeface="Wingdings" pitchFamily="2" charset="2"/>
              <a:buChar char="§"/>
            </a:pPr>
            <a:r>
              <a:rPr lang="de-DE" sz="2000"/>
              <a:t>Analyse der eigenen Belastungssituationen und Problemlösungsstrategien, die für die Veränderung des Suchtverhaltens relevant sind</a:t>
            </a:r>
          </a:p>
          <a:p>
            <a:pPr marL="285750" indent="-285750">
              <a:spcAft>
                <a:spcPts val="1200"/>
              </a:spcAft>
              <a:buClr>
                <a:srgbClr val="808080"/>
              </a:buClr>
              <a:buFont typeface="Wingdings" pitchFamily="2" charset="2"/>
              <a:buChar char="§"/>
            </a:pPr>
            <a:r>
              <a:rPr lang="de-DE" sz="2000"/>
              <a:t>Stärkung persönlicher Kompetenzen und Ressourcen zum gesundheitsgerechten Umgang mit Belastungen</a:t>
            </a:r>
          </a:p>
          <a:p>
            <a:pPr marL="285750" indent="-285750">
              <a:spcAft>
                <a:spcPts val="1200"/>
              </a:spcAft>
              <a:buClr>
                <a:srgbClr val="808080"/>
              </a:buClr>
              <a:buFont typeface="Wingdings" pitchFamily="2" charset="2"/>
              <a:buChar char="§"/>
            </a:pPr>
            <a:r>
              <a:rPr lang="de-DE" sz="2000"/>
              <a:t>Beendigung des Suchtmittelkonsums</a:t>
            </a:r>
          </a:p>
        </p:txBody>
      </p:sp>
      <p:sp>
        <p:nvSpPr>
          <p:cNvPr id="24580" name="Rechteck 3"/>
          <p:cNvSpPr>
            <a:spLocks noChangeArrowheads="1"/>
          </p:cNvSpPr>
          <p:nvPr/>
        </p:nvSpPr>
        <p:spPr bwMode="auto">
          <a:xfrm>
            <a:off x="487363" y="6165850"/>
            <a:ext cx="2235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000" b="1"/>
              <a:t>Quelle: </a:t>
            </a:r>
            <a:r>
              <a:rPr lang="de-DE" sz="1000"/>
              <a:t>GKV Spitzenverband 2010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384175" y="2100263"/>
            <a:ext cx="8353425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66700" indent="-26670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sz="2000" dirty="0"/>
              <a:t>Ein Verzicht reduziert altersunabhängig die raucherbedingten Gesundheitsrisiken.</a:t>
            </a:r>
          </a:p>
          <a:p>
            <a:pPr marL="266700" indent="-26670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sz="2000" dirty="0"/>
              <a:t>Das Risiko, an einer durch das Rauchen verursachten Herzerkrankung zu sterben, ist ein bis zwei Jahre nach dem Aufhören halbiert.</a:t>
            </a:r>
          </a:p>
          <a:p>
            <a:pPr marL="266700" indent="-26670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sz="2000" dirty="0"/>
              <a:t>Schützt die passivrauchende Arbeitskollegen</a:t>
            </a:r>
          </a:p>
          <a:p>
            <a:pPr marL="266700" indent="-26670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sz="2000" dirty="0"/>
              <a:t>Reduzierung der krankheitsbedingten Fehlzeiten</a:t>
            </a:r>
          </a:p>
          <a:p>
            <a:pPr marL="266700" indent="-26670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sz="2000" dirty="0"/>
              <a:t>Ethische Verpflichtung</a:t>
            </a:r>
          </a:p>
          <a:p>
            <a:pPr marL="266700" indent="-26670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sz="2000" dirty="0"/>
              <a:t>Verbesserung des Betriebsklimas</a:t>
            </a:r>
          </a:p>
          <a:p>
            <a:pPr marL="266700" indent="-26670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sz="2000" dirty="0"/>
              <a:t>Erhöhung der Leistungsfähigkeit </a:t>
            </a:r>
          </a:p>
          <a:p>
            <a:pPr marL="266700" indent="-26670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sz="2000" dirty="0"/>
              <a:t>Verbesserung der Luftqualität</a:t>
            </a:r>
          </a:p>
          <a:p>
            <a:pPr marL="266700" indent="-26670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endParaRPr lang="de-DE" sz="2000" dirty="0"/>
          </a:p>
        </p:txBody>
      </p:sp>
      <p:sp>
        <p:nvSpPr>
          <p:cNvPr id="25603" name="Titel 1"/>
          <p:cNvSpPr>
            <a:spLocks noGrp="1"/>
          </p:cNvSpPr>
          <p:nvPr>
            <p:ph type="title"/>
          </p:nvPr>
        </p:nvSpPr>
        <p:spPr>
          <a:xfrm>
            <a:off x="468313" y="125413"/>
            <a:ext cx="8229600" cy="1143000"/>
          </a:xfrm>
        </p:spPr>
        <p:txBody>
          <a:bodyPr/>
          <a:lstStyle/>
          <a:p>
            <a:r>
              <a:rPr smtClean="0"/>
              <a:t>Rauchfreier Betrieb</a:t>
            </a:r>
          </a:p>
        </p:txBody>
      </p:sp>
      <p:sp>
        <p:nvSpPr>
          <p:cNvPr id="25604" name="Textfeld 1"/>
          <p:cNvSpPr txBox="1">
            <a:spLocks noChangeArrowheads="1"/>
          </p:cNvSpPr>
          <p:nvPr/>
        </p:nvSpPr>
        <p:spPr bwMode="auto">
          <a:xfrm>
            <a:off x="431800" y="1557338"/>
            <a:ext cx="86042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200"/>
              <a:t>…, weil sich die Investition lohnt</a:t>
            </a:r>
            <a:r>
              <a:rPr lang="de-DE" sz="2000"/>
              <a:t>. </a:t>
            </a:r>
          </a:p>
        </p:txBody>
      </p:sp>
      <p:sp>
        <p:nvSpPr>
          <p:cNvPr id="25605" name="Rechteck 5"/>
          <p:cNvSpPr>
            <a:spLocks noChangeArrowheads="1"/>
          </p:cNvSpPr>
          <p:nvPr/>
        </p:nvSpPr>
        <p:spPr bwMode="auto">
          <a:xfrm>
            <a:off x="395288" y="6278563"/>
            <a:ext cx="31559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000" b="1"/>
              <a:t>Quelle: </a:t>
            </a:r>
            <a:r>
              <a:rPr lang="de-DE" sz="1000"/>
              <a:t>GKV Spitzenverband 2010, IG Metall 2007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>
          <a:xfrm>
            <a:off x="468313" y="125413"/>
            <a:ext cx="8229600" cy="1143000"/>
          </a:xfrm>
        </p:spPr>
        <p:txBody>
          <a:bodyPr/>
          <a:lstStyle/>
          <a:p>
            <a:r>
              <a:rPr smtClean="0"/>
              <a:t>Null Promille am Arbeitsplatz</a:t>
            </a:r>
          </a:p>
        </p:txBody>
      </p:sp>
      <p:sp>
        <p:nvSpPr>
          <p:cNvPr id="26627" name="Textfeld 1"/>
          <p:cNvSpPr txBox="1">
            <a:spLocks noChangeArrowheads="1"/>
          </p:cNvSpPr>
          <p:nvPr/>
        </p:nvSpPr>
        <p:spPr bwMode="auto">
          <a:xfrm>
            <a:off x="539750" y="2420938"/>
            <a:ext cx="8208963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  <a:buClr>
                <a:srgbClr val="FFC000"/>
              </a:buClr>
              <a:buSzPct val="50000"/>
              <a:buFont typeface="Wingdings" pitchFamily="2" charset="2"/>
              <a:buChar char=""/>
            </a:pPr>
            <a:r>
              <a:rPr lang="de-DE" sz="2200"/>
              <a:t>Qualitativen und quantitativen Minderleistungen</a:t>
            </a:r>
          </a:p>
          <a:p>
            <a:pPr eaLnBrk="1" hangingPunct="1">
              <a:spcAft>
                <a:spcPts val="1200"/>
              </a:spcAft>
              <a:buClr>
                <a:srgbClr val="FFC000"/>
              </a:buClr>
              <a:buSzPct val="50000"/>
              <a:buFont typeface="Wingdings" pitchFamily="2" charset="2"/>
              <a:buChar char=""/>
            </a:pPr>
            <a:r>
              <a:rPr lang="de-DE" sz="2200"/>
              <a:t>Arbeits- und Wegunfälle</a:t>
            </a:r>
          </a:p>
          <a:p>
            <a:pPr eaLnBrk="1" hangingPunct="1">
              <a:spcAft>
                <a:spcPts val="1200"/>
              </a:spcAft>
              <a:buClr>
                <a:srgbClr val="FFC000"/>
              </a:buClr>
              <a:buSzPct val="50000"/>
              <a:buFont typeface="Wingdings" pitchFamily="2" charset="2"/>
              <a:buChar char=""/>
            </a:pPr>
            <a:r>
              <a:rPr lang="de-DE" sz="2200"/>
              <a:t>Material- und Maschinenschäden</a:t>
            </a:r>
          </a:p>
          <a:p>
            <a:pPr eaLnBrk="1" hangingPunct="1">
              <a:spcAft>
                <a:spcPts val="1200"/>
              </a:spcAft>
              <a:buClr>
                <a:srgbClr val="FFC000"/>
              </a:buClr>
              <a:buSzPct val="50000"/>
              <a:buFont typeface="Wingdings" pitchFamily="2" charset="2"/>
              <a:buChar char=""/>
            </a:pPr>
            <a:r>
              <a:rPr lang="de-DE" sz="2200"/>
              <a:t>Folgekosten aufgrund von Fehlentscheidungen</a:t>
            </a:r>
          </a:p>
          <a:p>
            <a:pPr eaLnBrk="1" hangingPunct="1">
              <a:spcAft>
                <a:spcPts val="1200"/>
              </a:spcAft>
              <a:buClr>
                <a:srgbClr val="FFC000"/>
              </a:buClr>
              <a:buSzPct val="50000"/>
              <a:buFont typeface="Wingdings" pitchFamily="2" charset="2"/>
              <a:buChar char=""/>
            </a:pPr>
            <a:r>
              <a:rPr lang="de-DE" sz="2200"/>
              <a:t>Kurzfehlzeiten und krankheitsbedingte Fehlzeiten</a:t>
            </a:r>
          </a:p>
          <a:p>
            <a:pPr eaLnBrk="1" hangingPunct="1">
              <a:spcAft>
                <a:spcPts val="1200"/>
              </a:spcAft>
              <a:buClr>
                <a:srgbClr val="FFC000"/>
              </a:buClr>
              <a:buSzPct val="50000"/>
              <a:buFont typeface="Wingdings" pitchFamily="2" charset="2"/>
              <a:buChar char=""/>
            </a:pPr>
            <a:r>
              <a:rPr lang="de-DE" sz="2200"/>
              <a:t>Kosten für Disziplinarmaßnahmen und  Betreuungskapazitäten für Personen mit Alkoholproblemen</a:t>
            </a:r>
          </a:p>
          <a:p>
            <a:pPr eaLnBrk="1" hangingPunct="1">
              <a:spcAft>
                <a:spcPts val="1200"/>
              </a:spcAft>
              <a:buClr>
                <a:srgbClr val="FFC000"/>
              </a:buClr>
              <a:buSzPct val="50000"/>
              <a:buFont typeface="Wingdings" pitchFamily="2" charset="2"/>
              <a:buChar char=""/>
            </a:pPr>
            <a:r>
              <a:rPr lang="de-DE" sz="2200"/>
              <a:t>Aufwendungen für kurz- und längerfristigen Personalersatz</a:t>
            </a:r>
          </a:p>
        </p:txBody>
      </p:sp>
      <p:sp>
        <p:nvSpPr>
          <p:cNvPr id="26628" name="Rechteck 4"/>
          <p:cNvSpPr>
            <a:spLocks noChangeArrowheads="1"/>
          </p:cNvSpPr>
          <p:nvPr/>
        </p:nvSpPr>
        <p:spPr bwMode="auto">
          <a:xfrm>
            <a:off x="487363" y="6278563"/>
            <a:ext cx="31543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000" b="1"/>
              <a:t>Quelle: </a:t>
            </a:r>
            <a:r>
              <a:rPr lang="de-DE" sz="1000"/>
              <a:t>GKV Spitzenverband 2010, IG Metall 2007</a:t>
            </a:r>
          </a:p>
        </p:txBody>
      </p:sp>
      <p:sp>
        <p:nvSpPr>
          <p:cNvPr id="26629" name="Textfeld 5"/>
          <p:cNvSpPr txBox="1">
            <a:spLocks noChangeArrowheads="1"/>
          </p:cNvSpPr>
          <p:nvPr/>
        </p:nvSpPr>
        <p:spPr bwMode="auto">
          <a:xfrm>
            <a:off x="539750" y="1508125"/>
            <a:ext cx="77057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200"/>
              <a:t>Ein „Null Promille-Gebot“ am Arbeitsplatz führt zu einer Reduzierung der: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 txBox="1">
            <a:spLocks/>
          </p:cNvSpPr>
          <p:nvPr/>
        </p:nvSpPr>
        <p:spPr bwMode="auto">
          <a:xfrm>
            <a:off x="446088" y="3413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ts val="3500"/>
              </a:lnSpc>
            </a:pPr>
            <a:r>
              <a:rPr lang="de-DE" sz="3500">
                <a:solidFill>
                  <a:srgbClr val="808080"/>
                </a:solidFill>
              </a:rPr>
              <a:t>Maßnahmenkatalog (Auszug)</a:t>
            </a:r>
          </a:p>
        </p:txBody>
      </p:sp>
      <p:grpSp>
        <p:nvGrpSpPr>
          <p:cNvPr id="27651" name="Gruppieren 8"/>
          <p:cNvGrpSpPr>
            <a:grpSpLocks/>
          </p:cNvGrpSpPr>
          <p:nvPr/>
        </p:nvGrpSpPr>
        <p:grpSpPr bwMode="auto">
          <a:xfrm>
            <a:off x="611188" y="1395413"/>
            <a:ext cx="7350125" cy="5057775"/>
            <a:chOff x="899592" y="1340768"/>
            <a:chExt cx="7350065" cy="4918135"/>
          </a:xfrm>
        </p:grpSpPr>
        <p:sp>
          <p:nvSpPr>
            <p:cNvPr id="10" name="Gerade Verbindung 9"/>
            <p:cNvSpPr/>
            <p:nvPr/>
          </p:nvSpPr>
          <p:spPr>
            <a:xfrm>
              <a:off x="899592" y="1340768"/>
              <a:ext cx="7345302" cy="0"/>
            </a:xfrm>
            <a:prstGeom prst="line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reihandform 10"/>
            <p:cNvSpPr/>
            <p:nvPr/>
          </p:nvSpPr>
          <p:spPr>
            <a:xfrm>
              <a:off x="899592" y="1340768"/>
              <a:ext cx="1131245" cy="2520279"/>
            </a:xfrm>
            <a:custGeom>
              <a:avLst/>
              <a:gdLst>
                <a:gd name="connsiteX0" fmla="*/ 0 w 1468963"/>
                <a:gd name="connsiteY0" fmla="*/ 0 h 2520279"/>
                <a:gd name="connsiteX1" fmla="*/ 1468963 w 1468963"/>
                <a:gd name="connsiteY1" fmla="*/ 0 h 2520279"/>
                <a:gd name="connsiteX2" fmla="*/ 1468963 w 1468963"/>
                <a:gd name="connsiteY2" fmla="*/ 2520279 h 2520279"/>
                <a:gd name="connsiteX3" fmla="*/ 0 w 1468963"/>
                <a:gd name="connsiteY3" fmla="*/ 2520279 h 2520279"/>
                <a:gd name="connsiteX4" fmla="*/ 0 w 1468963"/>
                <a:gd name="connsiteY4" fmla="*/ 0 h 2520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8963" h="2520279">
                  <a:moveTo>
                    <a:pt x="0" y="0"/>
                  </a:moveTo>
                  <a:lnTo>
                    <a:pt x="1468963" y="0"/>
                  </a:lnTo>
                  <a:lnTo>
                    <a:pt x="1468963" y="2520279"/>
                  </a:lnTo>
                  <a:lnTo>
                    <a:pt x="0" y="25202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38100" tIns="38100" rIns="38100" bIns="38100" spcCol="1270"/>
            <a:lstStyle/>
            <a:p>
              <a:pPr algn="ctr" defTabSz="444500">
                <a:spcAft>
                  <a:spcPts val="0"/>
                </a:spcAft>
                <a:defRPr/>
              </a:pPr>
              <a:r>
                <a:rPr lang="de-DE" sz="1500" b="1" dirty="0">
                  <a:latin typeface="Arial" pitchFamily="34" charset="0"/>
                  <a:cs typeface="Arial" pitchFamily="34" charset="0"/>
                </a:rPr>
                <a:t>Verhaltensprävention</a:t>
              </a:r>
              <a:br>
                <a:rPr lang="de-DE" sz="1500" b="1" dirty="0">
                  <a:latin typeface="Arial" pitchFamily="34" charset="0"/>
                  <a:cs typeface="Arial" pitchFamily="34" charset="0"/>
                </a:rPr>
              </a:br>
              <a:r>
                <a:rPr lang="de-DE" sz="1200" dirty="0">
                  <a:latin typeface="Arial" pitchFamily="34" charset="0"/>
                  <a:cs typeface="Arial" pitchFamily="34" charset="0"/>
                </a:rPr>
                <a:t>(individuelle Ebene)</a:t>
              </a:r>
            </a:p>
          </p:txBody>
        </p:sp>
        <p:sp>
          <p:nvSpPr>
            <p:cNvPr id="12" name="Freihandform 11"/>
            <p:cNvSpPr/>
            <p:nvPr/>
          </p:nvSpPr>
          <p:spPr>
            <a:xfrm>
              <a:off x="2479141" y="1427214"/>
              <a:ext cx="5765753" cy="497062"/>
            </a:xfrm>
            <a:custGeom>
              <a:avLst/>
              <a:gdLst>
                <a:gd name="connsiteX0" fmla="*/ 0 w 5765680"/>
                <a:gd name="connsiteY0" fmla="*/ 0 h 496021"/>
                <a:gd name="connsiteX1" fmla="*/ 5765680 w 5765680"/>
                <a:gd name="connsiteY1" fmla="*/ 0 h 496021"/>
                <a:gd name="connsiteX2" fmla="*/ 5765680 w 5765680"/>
                <a:gd name="connsiteY2" fmla="*/ 496021 h 496021"/>
                <a:gd name="connsiteX3" fmla="*/ 0 w 5765680"/>
                <a:gd name="connsiteY3" fmla="*/ 496021 h 496021"/>
                <a:gd name="connsiteX4" fmla="*/ 0 w 5765680"/>
                <a:gd name="connsiteY4" fmla="*/ 0 h 496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5680" h="496021">
                  <a:moveTo>
                    <a:pt x="0" y="0"/>
                  </a:moveTo>
                  <a:lnTo>
                    <a:pt x="5765680" y="0"/>
                  </a:lnTo>
                  <a:lnTo>
                    <a:pt x="5765680" y="496021"/>
                  </a:lnTo>
                  <a:lnTo>
                    <a:pt x="0" y="49602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38100" tIns="38100" rIns="38100" bIns="38100" spcCol="1270" anchor="ctr"/>
            <a:lstStyle/>
            <a:p>
              <a:pPr defTabSz="444500">
                <a:spcAft>
                  <a:spcPts val="0"/>
                </a:spcAft>
                <a:defRPr/>
              </a:pPr>
              <a:r>
                <a:rPr lang="de-DE" sz="1000" dirty="0">
                  <a:latin typeface="Arial" pitchFamily="34" charset="0"/>
                  <a:cs typeface="Arial" pitchFamily="34" charset="0"/>
                </a:rPr>
                <a:t>Information, Beratung und Sensibilisierung von Mitarbeitern und Führungskräften über die Gesundheitsgefahren des Suchtmittelkonsums, z.B. Aktions-/Gesundheitstage, Seminare, Führungskräfteschulung, Schulung in Gesprächsführung von Führungskräften und Personalvertretern</a:t>
              </a:r>
            </a:p>
          </p:txBody>
        </p:sp>
        <p:sp>
          <p:nvSpPr>
            <p:cNvPr id="13" name="Gerade Verbindung 12"/>
            <p:cNvSpPr/>
            <p:nvPr/>
          </p:nvSpPr>
          <p:spPr>
            <a:xfrm>
              <a:off x="2368017" y="1987566"/>
              <a:ext cx="5876877" cy="0"/>
            </a:xfrm>
            <a:prstGeom prst="line">
              <a:avLst/>
            </a:prstGeom>
          </p:spPr>
          <p:style>
            <a:lnRef idx="2">
              <a:schemeClr val="accent2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ihandform 13"/>
            <p:cNvSpPr/>
            <p:nvPr/>
          </p:nvSpPr>
          <p:spPr>
            <a:xfrm>
              <a:off x="2479141" y="1987566"/>
              <a:ext cx="5765753" cy="321084"/>
            </a:xfrm>
            <a:custGeom>
              <a:avLst/>
              <a:gdLst>
                <a:gd name="connsiteX0" fmla="*/ 0 w 5765680"/>
                <a:gd name="connsiteY0" fmla="*/ 0 h 321244"/>
                <a:gd name="connsiteX1" fmla="*/ 5765680 w 5765680"/>
                <a:gd name="connsiteY1" fmla="*/ 0 h 321244"/>
                <a:gd name="connsiteX2" fmla="*/ 5765680 w 5765680"/>
                <a:gd name="connsiteY2" fmla="*/ 321244 h 321244"/>
                <a:gd name="connsiteX3" fmla="*/ 0 w 5765680"/>
                <a:gd name="connsiteY3" fmla="*/ 321244 h 321244"/>
                <a:gd name="connsiteX4" fmla="*/ 0 w 5765680"/>
                <a:gd name="connsiteY4" fmla="*/ 0 h 321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5680" h="321244">
                  <a:moveTo>
                    <a:pt x="0" y="0"/>
                  </a:moveTo>
                  <a:lnTo>
                    <a:pt x="5765680" y="0"/>
                  </a:lnTo>
                  <a:lnTo>
                    <a:pt x="5765680" y="321244"/>
                  </a:lnTo>
                  <a:lnTo>
                    <a:pt x="0" y="32124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38100" tIns="38100" rIns="38100" bIns="38100" spcCol="1270" anchor="ctr"/>
            <a:lstStyle/>
            <a:p>
              <a:pPr defTabSz="444500">
                <a:spcAft>
                  <a:spcPts val="0"/>
                </a:spcAft>
                <a:defRPr/>
              </a:pPr>
              <a:r>
                <a:rPr lang="de-DE" sz="1000" dirty="0">
                  <a:latin typeface="Arial" pitchFamily="34" charset="0"/>
                  <a:cs typeface="Arial" pitchFamily="34" charset="0"/>
                </a:rPr>
                <a:t>Analyse des persönlichen Suchtverhaltens, z.B. Selbstcheck, Lungenfunktionstest, CO-Messung in der Atemluft, "Rauschbrillen"-Parcours</a:t>
              </a:r>
            </a:p>
          </p:txBody>
        </p:sp>
        <p:sp>
          <p:nvSpPr>
            <p:cNvPr id="15" name="Gerade Verbindung 14"/>
            <p:cNvSpPr/>
            <p:nvPr/>
          </p:nvSpPr>
          <p:spPr>
            <a:xfrm>
              <a:off x="2368017" y="2337979"/>
              <a:ext cx="5876877" cy="0"/>
            </a:xfrm>
            <a:prstGeom prst="line">
              <a:avLst/>
            </a:prstGeom>
          </p:spPr>
          <p:style>
            <a:lnRef idx="2">
              <a:schemeClr val="accent2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ihandform 17"/>
            <p:cNvSpPr/>
            <p:nvPr/>
          </p:nvSpPr>
          <p:spPr>
            <a:xfrm>
              <a:off x="2479141" y="2317911"/>
              <a:ext cx="5765753" cy="230007"/>
            </a:xfrm>
            <a:custGeom>
              <a:avLst/>
              <a:gdLst>
                <a:gd name="connsiteX0" fmla="*/ 0 w 5765680"/>
                <a:gd name="connsiteY0" fmla="*/ 0 h 229507"/>
                <a:gd name="connsiteX1" fmla="*/ 5765680 w 5765680"/>
                <a:gd name="connsiteY1" fmla="*/ 0 h 229507"/>
                <a:gd name="connsiteX2" fmla="*/ 5765680 w 5765680"/>
                <a:gd name="connsiteY2" fmla="*/ 229507 h 229507"/>
                <a:gd name="connsiteX3" fmla="*/ 0 w 5765680"/>
                <a:gd name="connsiteY3" fmla="*/ 229507 h 229507"/>
                <a:gd name="connsiteX4" fmla="*/ 0 w 5765680"/>
                <a:gd name="connsiteY4" fmla="*/ 0 h 22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5680" h="229507">
                  <a:moveTo>
                    <a:pt x="0" y="0"/>
                  </a:moveTo>
                  <a:lnTo>
                    <a:pt x="5765680" y="0"/>
                  </a:lnTo>
                  <a:lnTo>
                    <a:pt x="5765680" y="229507"/>
                  </a:lnTo>
                  <a:lnTo>
                    <a:pt x="0" y="22950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38100" tIns="38100" rIns="38100" bIns="38100" spcCol="1270" anchor="ctr"/>
            <a:lstStyle/>
            <a:p>
              <a:pPr defTabSz="444500">
                <a:spcAft>
                  <a:spcPts val="0"/>
                </a:spcAft>
                <a:defRPr/>
              </a:pPr>
              <a:r>
                <a:rPr lang="de-DE" sz="1000" dirty="0">
                  <a:latin typeface="Arial" pitchFamily="34" charset="0"/>
                  <a:cs typeface="Arial" pitchFamily="34" charset="0"/>
                </a:rPr>
                <a:t>Darstellung der psychologischen und physiologischen Effekte des Nikotin- und Alkoholentzugs</a:t>
              </a:r>
            </a:p>
          </p:txBody>
        </p:sp>
        <p:sp>
          <p:nvSpPr>
            <p:cNvPr id="19" name="Gerade Verbindung 18"/>
            <p:cNvSpPr/>
            <p:nvPr/>
          </p:nvSpPr>
          <p:spPr>
            <a:xfrm>
              <a:off x="2369605" y="2547919"/>
              <a:ext cx="5875289" cy="0"/>
            </a:xfrm>
            <a:prstGeom prst="line">
              <a:avLst/>
            </a:prstGeom>
          </p:spPr>
          <p:style>
            <a:lnRef idx="2">
              <a:schemeClr val="accent2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reihandform 19"/>
            <p:cNvSpPr/>
            <p:nvPr/>
          </p:nvSpPr>
          <p:spPr>
            <a:xfrm>
              <a:off x="2479141" y="2547919"/>
              <a:ext cx="5765753" cy="257793"/>
            </a:xfrm>
            <a:custGeom>
              <a:avLst/>
              <a:gdLst>
                <a:gd name="connsiteX0" fmla="*/ 0 w 5765680"/>
                <a:gd name="connsiteY0" fmla="*/ 0 h 327512"/>
                <a:gd name="connsiteX1" fmla="*/ 5765680 w 5765680"/>
                <a:gd name="connsiteY1" fmla="*/ 0 h 327512"/>
                <a:gd name="connsiteX2" fmla="*/ 5765680 w 5765680"/>
                <a:gd name="connsiteY2" fmla="*/ 327512 h 327512"/>
                <a:gd name="connsiteX3" fmla="*/ 0 w 5765680"/>
                <a:gd name="connsiteY3" fmla="*/ 327512 h 327512"/>
                <a:gd name="connsiteX4" fmla="*/ 0 w 5765680"/>
                <a:gd name="connsiteY4" fmla="*/ 0 h 327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5680" h="327512">
                  <a:moveTo>
                    <a:pt x="0" y="0"/>
                  </a:moveTo>
                  <a:lnTo>
                    <a:pt x="5765680" y="0"/>
                  </a:lnTo>
                  <a:lnTo>
                    <a:pt x="5765680" y="327512"/>
                  </a:lnTo>
                  <a:lnTo>
                    <a:pt x="0" y="3275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38100" tIns="38100" rIns="38100" bIns="38100" spcCol="1270" anchor="ctr"/>
            <a:lstStyle/>
            <a:p>
              <a:pPr defTabSz="444500">
                <a:spcAft>
                  <a:spcPts val="0"/>
                </a:spcAft>
                <a:defRPr/>
              </a:pPr>
              <a:r>
                <a:rPr lang="de-DE" sz="1000" dirty="0">
                  <a:latin typeface="Arial" pitchFamily="34" charset="0"/>
                  <a:cs typeface="Arial" pitchFamily="34" charset="0"/>
                </a:rPr>
                <a:t>Notfall-/Rauchertelefon, Bereitstellung von weitergehenden Hilf- und Beratungsstellen</a:t>
              </a:r>
            </a:p>
          </p:txBody>
        </p:sp>
        <p:sp>
          <p:nvSpPr>
            <p:cNvPr id="21" name="Gerade Verbindung 20"/>
            <p:cNvSpPr/>
            <p:nvPr/>
          </p:nvSpPr>
          <p:spPr>
            <a:xfrm>
              <a:off x="2368017" y="2757858"/>
              <a:ext cx="5876877" cy="0"/>
            </a:xfrm>
            <a:prstGeom prst="line">
              <a:avLst/>
            </a:prstGeom>
          </p:spPr>
          <p:style>
            <a:lnRef idx="2">
              <a:schemeClr val="accent2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Freihandform 21"/>
            <p:cNvSpPr/>
            <p:nvPr/>
          </p:nvSpPr>
          <p:spPr>
            <a:xfrm>
              <a:off x="2483904" y="2767120"/>
              <a:ext cx="5765753" cy="341151"/>
            </a:xfrm>
            <a:custGeom>
              <a:avLst/>
              <a:gdLst>
                <a:gd name="connsiteX0" fmla="*/ 0 w 5765680"/>
                <a:gd name="connsiteY0" fmla="*/ 0 h 342113"/>
                <a:gd name="connsiteX1" fmla="*/ 5765680 w 5765680"/>
                <a:gd name="connsiteY1" fmla="*/ 0 h 342113"/>
                <a:gd name="connsiteX2" fmla="*/ 5765680 w 5765680"/>
                <a:gd name="connsiteY2" fmla="*/ 342113 h 342113"/>
                <a:gd name="connsiteX3" fmla="*/ 0 w 5765680"/>
                <a:gd name="connsiteY3" fmla="*/ 342113 h 342113"/>
                <a:gd name="connsiteX4" fmla="*/ 0 w 5765680"/>
                <a:gd name="connsiteY4" fmla="*/ 0 h 34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5680" h="342113">
                  <a:moveTo>
                    <a:pt x="0" y="0"/>
                  </a:moveTo>
                  <a:lnTo>
                    <a:pt x="5765680" y="0"/>
                  </a:lnTo>
                  <a:lnTo>
                    <a:pt x="5765680" y="342113"/>
                  </a:lnTo>
                  <a:lnTo>
                    <a:pt x="0" y="34211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38100" tIns="38100" rIns="38100" bIns="38100" spcCol="1270" anchor="ctr"/>
            <a:lstStyle/>
            <a:p>
              <a:pPr defTabSz="444500">
                <a:spcAft>
                  <a:spcPts val="0"/>
                </a:spcAft>
                <a:defRPr/>
              </a:pPr>
              <a:r>
                <a:rPr lang="de-DE" sz="1000" dirty="0">
                  <a:latin typeface="Arial" pitchFamily="34" charset="0"/>
                  <a:cs typeface="Arial" pitchFamily="34" charset="0"/>
                </a:rPr>
                <a:t>Kurse: Raucherentwöhnungsprogramme, kognitiv- verhaltenstherapeutische Gruppenprogramme, Kurz-Workshops</a:t>
              </a:r>
            </a:p>
          </p:txBody>
        </p:sp>
        <p:sp>
          <p:nvSpPr>
            <p:cNvPr id="23" name="Gerade Verbindung 22"/>
            <p:cNvSpPr/>
            <p:nvPr/>
          </p:nvSpPr>
          <p:spPr>
            <a:xfrm>
              <a:off x="2368017" y="3108271"/>
              <a:ext cx="5876877" cy="0"/>
            </a:xfrm>
            <a:prstGeom prst="line">
              <a:avLst/>
            </a:prstGeom>
          </p:spPr>
          <p:style>
            <a:lnRef idx="2">
              <a:schemeClr val="accent2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Freihandform 23"/>
            <p:cNvSpPr/>
            <p:nvPr/>
          </p:nvSpPr>
          <p:spPr>
            <a:xfrm>
              <a:off x="2479141" y="3108271"/>
              <a:ext cx="5765753" cy="314909"/>
            </a:xfrm>
            <a:custGeom>
              <a:avLst/>
              <a:gdLst>
                <a:gd name="connsiteX0" fmla="*/ 0 w 5765680"/>
                <a:gd name="connsiteY0" fmla="*/ 0 h 229507"/>
                <a:gd name="connsiteX1" fmla="*/ 5765680 w 5765680"/>
                <a:gd name="connsiteY1" fmla="*/ 0 h 229507"/>
                <a:gd name="connsiteX2" fmla="*/ 5765680 w 5765680"/>
                <a:gd name="connsiteY2" fmla="*/ 229507 h 229507"/>
                <a:gd name="connsiteX3" fmla="*/ 0 w 5765680"/>
                <a:gd name="connsiteY3" fmla="*/ 229507 h 229507"/>
                <a:gd name="connsiteX4" fmla="*/ 0 w 5765680"/>
                <a:gd name="connsiteY4" fmla="*/ 0 h 22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5680" h="229507">
                  <a:moveTo>
                    <a:pt x="0" y="0"/>
                  </a:moveTo>
                  <a:lnTo>
                    <a:pt x="5765680" y="0"/>
                  </a:lnTo>
                  <a:lnTo>
                    <a:pt x="5765680" y="229507"/>
                  </a:lnTo>
                  <a:lnTo>
                    <a:pt x="0" y="22950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38100" tIns="38100" rIns="38100" bIns="38100" spcCol="1270" anchor="ctr"/>
            <a:lstStyle/>
            <a:p>
              <a:pPr defTabSz="444500">
                <a:spcAft>
                  <a:spcPts val="0"/>
                </a:spcAft>
                <a:defRPr/>
              </a:pPr>
              <a:r>
                <a:rPr lang="de-DE" sz="1000" dirty="0">
                  <a:latin typeface="Arial" pitchFamily="34" charset="0"/>
                  <a:cs typeface="Arial" pitchFamily="34" charset="0"/>
                </a:rPr>
                <a:t>Mitarbeitergespräch, motivierende Gesundheitsgespräche, psychologische Einzelberatung, </a:t>
              </a:r>
              <a:r>
                <a:rPr lang="de-DE" sz="1000" dirty="0" err="1">
                  <a:latin typeface="Arial" pitchFamily="34" charset="0"/>
                  <a:cs typeface="Arial" pitchFamily="34" charset="0"/>
                </a:rPr>
                <a:t>Employee</a:t>
              </a:r>
              <a:r>
                <a:rPr lang="de-DE" sz="1000" dirty="0">
                  <a:latin typeface="Arial" pitchFamily="34" charset="0"/>
                  <a:cs typeface="Arial" pitchFamily="34" charset="0"/>
                </a:rPr>
                <a:t> Assistance </a:t>
              </a:r>
              <a:r>
                <a:rPr lang="de-DE" sz="1000" dirty="0" err="1">
                  <a:latin typeface="Arial" pitchFamily="34" charset="0"/>
                  <a:cs typeface="Arial" pitchFamily="34" charset="0"/>
                </a:rPr>
                <a:t>Program</a:t>
              </a:r>
              <a:r>
                <a:rPr lang="de-DE" sz="1000" dirty="0">
                  <a:latin typeface="Arial" pitchFamily="34" charset="0"/>
                  <a:cs typeface="Arial" pitchFamily="34" charset="0"/>
                </a:rPr>
                <a:t> (EAP)</a:t>
              </a:r>
            </a:p>
          </p:txBody>
        </p:sp>
        <p:sp>
          <p:nvSpPr>
            <p:cNvPr id="25" name="Gerade Verbindung 24"/>
            <p:cNvSpPr/>
            <p:nvPr/>
          </p:nvSpPr>
          <p:spPr>
            <a:xfrm>
              <a:off x="2368017" y="3458684"/>
              <a:ext cx="5876877" cy="0"/>
            </a:xfrm>
            <a:prstGeom prst="line">
              <a:avLst/>
            </a:prstGeom>
          </p:spPr>
          <p:style>
            <a:lnRef idx="2">
              <a:schemeClr val="accent2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Freihandform 25"/>
            <p:cNvSpPr/>
            <p:nvPr/>
          </p:nvSpPr>
          <p:spPr>
            <a:xfrm>
              <a:off x="2479141" y="3427811"/>
              <a:ext cx="5765753" cy="240813"/>
            </a:xfrm>
            <a:custGeom>
              <a:avLst/>
              <a:gdLst>
                <a:gd name="connsiteX0" fmla="*/ 0 w 5765680"/>
                <a:gd name="connsiteY0" fmla="*/ 0 h 241325"/>
                <a:gd name="connsiteX1" fmla="*/ 5765680 w 5765680"/>
                <a:gd name="connsiteY1" fmla="*/ 0 h 241325"/>
                <a:gd name="connsiteX2" fmla="*/ 5765680 w 5765680"/>
                <a:gd name="connsiteY2" fmla="*/ 241325 h 241325"/>
                <a:gd name="connsiteX3" fmla="*/ 0 w 5765680"/>
                <a:gd name="connsiteY3" fmla="*/ 241325 h 241325"/>
                <a:gd name="connsiteX4" fmla="*/ 0 w 5765680"/>
                <a:gd name="connsiteY4" fmla="*/ 0 h 241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5680" h="241325">
                  <a:moveTo>
                    <a:pt x="0" y="0"/>
                  </a:moveTo>
                  <a:lnTo>
                    <a:pt x="5765680" y="0"/>
                  </a:lnTo>
                  <a:lnTo>
                    <a:pt x="5765680" y="241325"/>
                  </a:lnTo>
                  <a:lnTo>
                    <a:pt x="0" y="24132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38100" tIns="38100" rIns="38100" bIns="38100" spcCol="1270" anchor="ctr"/>
            <a:lstStyle/>
            <a:p>
              <a:pPr defTabSz="444500">
                <a:spcAft>
                  <a:spcPts val="0"/>
                </a:spcAft>
                <a:defRPr/>
              </a:pPr>
              <a:r>
                <a:rPr lang="de-DE" sz="1000" dirty="0">
                  <a:latin typeface="Arial" pitchFamily="34" charset="0"/>
                  <a:cs typeface="Arial" pitchFamily="34" charset="0"/>
                </a:rPr>
                <a:t>innerbetriebliche Kommunikation: Plakate, Broschüren, Mitarbeiterzeitschrift, Intranet etc.</a:t>
              </a:r>
            </a:p>
          </p:txBody>
        </p:sp>
        <p:sp>
          <p:nvSpPr>
            <p:cNvPr id="28" name="Gerade Verbindung 27"/>
            <p:cNvSpPr/>
            <p:nvPr/>
          </p:nvSpPr>
          <p:spPr>
            <a:xfrm>
              <a:off x="899592" y="4019036"/>
              <a:ext cx="7345302" cy="0"/>
            </a:xfrm>
            <a:prstGeom prst="line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Freihandform 28"/>
            <p:cNvSpPr/>
            <p:nvPr/>
          </p:nvSpPr>
          <p:spPr>
            <a:xfrm>
              <a:off x="899592" y="4053476"/>
              <a:ext cx="1468963" cy="2205427"/>
            </a:xfrm>
            <a:custGeom>
              <a:avLst/>
              <a:gdLst>
                <a:gd name="connsiteX0" fmla="*/ 0 w 1468963"/>
                <a:gd name="connsiteY0" fmla="*/ 0 h 2520279"/>
                <a:gd name="connsiteX1" fmla="*/ 1468963 w 1468963"/>
                <a:gd name="connsiteY1" fmla="*/ 0 h 2520279"/>
                <a:gd name="connsiteX2" fmla="*/ 1468963 w 1468963"/>
                <a:gd name="connsiteY2" fmla="*/ 2520279 h 2520279"/>
                <a:gd name="connsiteX3" fmla="*/ 0 w 1468963"/>
                <a:gd name="connsiteY3" fmla="*/ 2520279 h 2520279"/>
                <a:gd name="connsiteX4" fmla="*/ 0 w 1468963"/>
                <a:gd name="connsiteY4" fmla="*/ 0 h 2520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8963" h="2520279">
                  <a:moveTo>
                    <a:pt x="0" y="0"/>
                  </a:moveTo>
                  <a:lnTo>
                    <a:pt x="1468963" y="0"/>
                  </a:lnTo>
                  <a:lnTo>
                    <a:pt x="1468963" y="2520279"/>
                  </a:lnTo>
                  <a:lnTo>
                    <a:pt x="0" y="25202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 lIns="38100" tIns="38100" rIns="38100" bIns="38100" spcCol="1270"/>
            <a:lstStyle/>
            <a:p>
              <a:pPr algn="ctr" defTabSz="444500">
                <a:spcAft>
                  <a:spcPts val="0"/>
                </a:spcAft>
                <a:defRPr/>
              </a:pPr>
              <a:r>
                <a:rPr lang="de-DE" sz="1500" b="1" dirty="0">
                  <a:latin typeface="Arial" pitchFamily="34" charset="0"/>
                  <a:cs typeface="Arial" pitchFamily="34" charset="0"/>
                </a:rPr>
                <a:t>Verhältnisprävention</a:t>
              </a:r>
            </a:p>
            <a:p>
              <a:pPr algn="ctr" defTabSz="444500">
                <a:spcAft>
                  <a:spcPts val="0"/>
                </a:spcAft>
                <a:defRPr/>
              </a:pPr>
              <a:r>
                <a:rPr lang="de-DE" sz="1200" dirty="0">
                  <a:latin typeface="Arial" pitchFamily="34" charset="0"/>
                  <a:cs typeface="Arial" pitchFamily="34" charset="0"/>
                </a:rPr>
                <a:t>(strukturelle Ebene)</a:t>
              </a:r>
            </a:p>
          </p:txBody>
        </p:sp>
        <p:sp>
          <p:nvSpPr>
            <p:cNvPr id="30" name="Freihandform 29"/>
            <p:cNvSpPr/>
            <p:nvPr/>
          </p:nvSpPr>
          <p:spPr>
            <a:xfrm>
              <a:off x="2479141" y="4193472"/>
              <a:ext cx="5765753" cy="226919"/>
            </a:xfrm>
            <a:custGeom>
              <a:avLst/>
              <a:gdLst>
                <a:gd name="connsiteX0" fmla="*/ 0 w 5765680"/>
                <a:gd name="connsiteY0" fmla="*/ 0 h 227616"/>
                <a:gd name="connsiteX1" fmla="*/ 5765680 w 5765680"/>
                <a:gd name="connsiteY1" fmla="*/ 0 h 227616"/>
                <a:gd name="connsiteX2" fmla="*/ 5765680 w 5765680"/>
                <a:gd name="connsiteY2" fmla="*/ 227616 h 227616"/>
                <a:gd name="connsiteX3" fmla="*/ 0 w 5765680"/>
                <a:gd name="connsiteY3" fmla="*/ 227616 h 227616"/>
                <a:gd name="connsiteX4" fmla="*/ 0 w 5765680"/>
                <a:gd name="connsiteY4" fmla="*/ 0 h 227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5680" h="227616">
                  <a:moveTo>
                    <a:pt x="0" y="0"/>
                  </a:moveTo>
                  <a:lnTo>
                    <a:pt x="5765680" y="0"/>
                  </a:lnTo>
                  <a:lnTo>
                    <a:pt x="5765680" y="227616"/>
                  </a:lnTo>
                  <a:lnTo>
                    <a:pt x="0" y="22761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38100" tIns="38100" rIns="38100" bIns="38100" spcCol="1270" anchor="ctr"/>
            <a:lstStyle/>
            <a:p>
              <a:pPr defTabSz="444500">
                <a:spcAft>
                  <a:spcPts val="0"/>
                </a:spcAft>
                <a:defRPr/>
              </a:pPr>
              <a:r>
                <a:rPr lang="de-DE" sz="1000" dirty="0">
                  <a:latin typeface="Arial" pitchFamily="34" charset="0"/>
                  <a:cs typeface="Arial" pitchFamily="34" charset="0"/>
                </a:rPr>
                <a:t>übergreifendes Steuergremium, z.B. Arbeitskreis Gesundheit</a:t>
              </a:r>
            </a:p>
          </p:txBody>
        </p:sp>
        <p:sp>
          <p:nvSpPr>
            <p:cNvPr id="31" name="Gerade Verbindung 30"/>
            <p:cNvSpPr/>
            <p:nvPr/>
          </p:nvSpPr>
          <p:spPr>
            <a:xfrm>
              <a:off x="2368017" y="4420391"/>
              <a:ext cx="5876877" cy="0"/>
            </a:xfrm>
            <a:prstGeom prst="line">
              <a:avLst/>
            </a:prstGeom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Freihandform 31"/>
            <p:cNvSpPr/>
            <p:nvPr/>
          </p:nvSpPr>
          <p:spPr>
            <a:xfrm>
              <a:off x="2479141" y="4403411"/>
              <a:ext cx="5765753" cy="228463"/>
            </a:xfrm>
            <a:custGeom>
              <a:avLst/>
              <a:gdLst>
                <a:gd name="connsiteX0" fmla="*/ 0 w 5765680"/>
                <a:gd name="connsiteY0" fmla="*/ 0 h 227616"/>
                <a:gd name="connsiteX1" fmla="*/ 5765680 w 5765680"/>
                <a:gd name="connsiteY1" fmla="*/ 0 h 227616"/>
                <a:gd name="connsiteX2" fmla="*/ 5765680 w 5765680"/>
                <a:gd name="connsiteY2" fmla="*/ 227616 h 227616"/>
                <a:gd name="connsiteX3" fmla="*/ 0 w 5765680"/>
                <a:gd name="connsiteY3" fmla="*/ 227616 h 227616"/>
                <a:gd name="connsiteX4" fmla="*/ 0 w 5765680"/>
                <a:gd name="connsiteY4" fmla="*/ 0 h 227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5680" h="227616">
                  <a:moveTo>
                    <a:pt x="0" y="0"/>
                  </a:moveTo>
                  <a:lnTo>
                    <a:pt x="5765680" y="0"/>
                  </a:lnTo>
                  <a:lnTo>
                    <a:pt x="5765680" y="227616"/>
                  </a:lnTo>
                  <a:lnTo>
                    <a:pt x="0" y="22761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38100" tIns="38100" rIns="38100" bIns="38100" spcCol="1270" anchor="ctr"/>
            <a:lstStyle/>
            <a:p>
              <a:pPr defTabSz="444500">
                <a:spcAft>
                  <a:spcPts val="0"/>
                </a:spcAft>
                <a:defRPr/>
              </a:pPr>
              <a:r>
                <a:rPr lang="de-DE" sz="1000" dirty="0">
                  <a:latin typeface="Arial" pitchFamily="34" charset="0"/>
                  <a:cs typeface="Arial" pitchFamily="34" charset="0"/>
                </a:rPr>
                <a:t>Betriebs-/Dienstvereinbarung zum Nichtraucherschutz/Suchtmittelkonsum</a:t>
              </a:r>
            </a:p>
          </p:txBody>
        </p:sp>
        <p:sp>
          <p:nvSpPr>
            <p:cNvPr id="33" name="Gerade Verbindung 32"/>
            <p:cNvSpPr/>
            <p:nvPr/>
          </p:nvSpPr>
          <p:spPr>
            <a:xfrm>
              <a:off x="2368017" y="4631874"/>
              <a:ext cx="5876877" cy="0"/>
            </a:xfrm>
            <a:prstGeom prst="line">
              <a:avLst/>
            </a:prstGeom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Freihandform 33"/>
            <p:cNvSpPr/>
            <p:nvPr/>
          </p:nvSpPr>
          <p:spPr>
            <a:xfrm>
              <a:off x="2479141" y="4613350"/>
              <a:ext cx="5765753" cy="228463"/>
            </a:xfrm>
            <a:custGeom>
              <a:avLst/>
              <a:gdLst>
                <a:gd name="connsiteX0" fmla="*/ 0 w 5765680"/>
                <a:gd name="connsiteY0" fmla="*/ 0 h 227616"/>
                <a:gd name="connsiteX1" fmla="*/ 5765680 w 5765680"/>
                <a:gd name="connsiteY1" fmla="*/ 0 h 227616"/>
                <a:gd name="connsiteX2" fmla="*/ 5765680 w 5765680"/>
                <a:gd name="connsiteY2" fmla="*/ 227616 h 227616"/>
                <a:gd name="connsiteX3" fmla="*/ 0 w 5765680"/>
                <a:gd name="connsiteY3" fmla="*/ 227616 h 227616"/>
                <a:gd name="connsiteX4" fmla="*/ 0 w 5765680"/>
                <a:gd name="connsiteY4" fmla="*/ 0 h 227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5680" h="227616">
                  <a:moveTo>
                    <a:pt x="0" y="0"/>
                  </a:moveTo>
                  <a:lnTo>
                    <a:pt x="5765680" y="0"/>
                  </a:lnTo>
                  <a:lnTo>
                    <a:pt x="5765680" y="227616"/>
                  </a:lnTo>
                  <a:lnTo>
                    <a:pt x="0" y="22761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38100" tIns="38100" rIns="38100" bIns="38100" spcCol="1270" anchor="ctr"/>
            <a:lstStyle/>
            <a:p>
              <a:pPr defTabSz="444500">
                <a:spcAft>
                  <a:spcPts val="0"/>
                </a:spcAft>
                <a:defRPr/>
              </a:pPr>
              <a:r>
                <a:rPr lang="de-DE" sz="1000" dirty="0">
                  <a:latin typeface="Arial" pitchFamily="34" charset="0"/>
                  <a:cs typeface="Arial" pitchFamily="34" charset="0"/>
                </a:rPr>
                <a:t>lüftungstechnische Maßnahmen (teuer)</a:t>
              </a:r>
            </a:p>
          </p:txBody>
        </p:sp>
        <p:sp>
          <p:nvSpPr>
            <p:cNvPr id="35" name="Gerade Verbindung 34"/>
            <p:cNvSpPr/>
            <p:nvPr/>
          </p:nvSpPr>
          <p:spPr>
            <a:xfrm>
              <a:off x="2368017" y="4841813"/>
              <a:ext cx="5876877" cy="0"/>
            </a:xfrm>
            <a:prstGeom prst="line">
              <a:avLst/>
            </a:prstGeom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Freihandform 35"/>
            <p:cNvSpPr/>
            <p:nvPr/>
          </p:nvSpPr>
          <p:spPr>
            <a:xfrm>
              <a:off x="2479141" y="4823289"/>
              <a:ext cx="5765753" cy="228463"/>
            </a:xfrm>
            <a:custGeom>
              <a:avLst/>
              <a:gdLst>
                <a:gd name="connsiteX0" fmla="*/ 0 w 5765680"/>
                <a:gd name="connsiteY0" fmla="*/ 0 h 227616"/>
                <a:gd name="connsiteX1" fmla="*/ 5765680 w 5765680"/>
                <a:gd name="connsiteY1" fmla="*/ 0 h 227616"/>
                <a:gd name="connsiteX2" fmla="*/ 5765680 w 5765680"/>
                <a:gd name="connsiteY2" fmla="*/ 227616 h 227616"/>
                <a:gd name="connsiteX3" fmla="*/ 0 w 5765680"/>
                <a:gd name="connsiteY3" fmla="*/ 227616 h 227616"/>
                <a:gd name="connsiteX4" fmla="*/ 0 w 5765680"/>
                <a:gd name="connsiteY4" fmla="*/ 0 h 227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5680" h="227616">
                  <a:moveTo>
                    <a:pt x="0" y="0"/>
                  </a:moveTo>
                  <a:lnTo>
                    <a:pt x="5765680" y="0"/>
                  </a:lnTo>
                  <a:lnTo>
                    <a:pt x="5765680" y="227616"/>
                  </a:lnTo>
                  <a:lnTo>
                    <a:pt x="0" y="22761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38100" tIns="38100" rIns="38100" bIns="38100" spcCol="1270" anchor="ctr"/>
            <a:lstStyle/>
            <a:p>
              <a:pPr defTabSz="444500">
                <a:spcAft>
                  <a:spcPts val="0"/>
                </a:spcAft>
                <a:defRPr/>
              </a:pPr>
              <a:r>
                <a:rPr lang="de-DE" sz="1000" dirty="0">
                  <a:latin typeface="Arial" pitchFamily="34" charset="0"/>
                  <a:cs typeface="Arial" pitchFamily="34" charset="0"/>
                </a:rPr>
                <a:t>räumliche Trennung von Raucher- und Nichtraucherarbeitsplätzen</a:t>
              </a:r>
            </a:p>
          </p:txBody>
        </p:sp>
        <p:sp>
          <p:nvSpPr>
            <p:cNvPr id="37" name="Gerade Verbindung 36"/>
            <p:cNvSpPr/>
            <p:nvPr/>
          </p:nvSpPr>
          <p:spPr>
            <a:xfrm>
              <a:off x="2368017" y="5051752"/>
              <a:ext cx="5876877" cy="0"/>
            </a:xfrm>
            <a:prstGeom prst="line">
              <a:avLst/>
            </a:prstGeom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Freihandform 37"/>
            <p:cNvSpPr/>
            <p:nvPr/>
          </p:nvSpPr>
          <p:spPr>
            <a:xfrm>
              <a:off x="2479141" y="5033228"/>
              <a:ext cx="5765753" cy="228463"/>
            </a:xfrm>
            <a:custGeom>
              <a:avLst/>
              <a:gdLst>
                <a:gd name="connsiteX0" fmla="*/ 0 w 5765680"/>
                <a:gd name="connsiteY0" fmla="*/ 0 h 227616"/>
                <a:gd name="connsiteX1" fmla="*/ 5765680 w 5765680"/>
                <a:gd name="connsiteY1" fmla="*/ 0 h 227616"/>
                <a:gd name="connsiteX2" fmla="*/ 5765680 w 5765680"/>
                <a:gd name="connsiteY2" fmla="*/ 227616 h 227616"/>
                <a:gd name="connsiteX3" fmla="*/ 0 w 5765680"/>
                <a:gd name="connsiteY3" fmla="*/ 227616 h 227616"/>
                <a:gd name="connsiteX4" fmla="*/ 0 w 5765680"/>
                <a:gd name="connsiteY4" fmla="*/ 0 h 227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5680" h="227616">
                  <a:moveTo>
                    <a:pt x="0" y="0"/>
                  </a:moveTo>
                  <a:lnTo>
                    <a:pt x="5765680" y="0"/>
                  </a:lnTo>
                  <a:lnTo>
                    <a:pt x="5765680" y="227616"/>
                  </a:lnTo>
                  <a:lnTo>
                    <a:pt x="0" y="22761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38100" tIns="38100" rIns="38100" bIns="38100" spcCol="1270" anchor="ctr"/>
            <a:lstStyle/>
            <a:p>
              <a:pPr defTabSz="444500">
                <a:spcAft>
                  <a:spcPts val="0"/>
                </a:spcAft>
                <a:defRPr/>
              </a:pPr>
              <a:r>
                <a:rPr lang="de-DE" sz="1000" dirty="0">
                  <a:latin typeface="Arial" pitchFamily="34" charset="0"/>
                  <a:cs typeface="Arial" pitchFamily="34" charset="0"/>
                </a:rPr>
                <a:t>betriebliche Alkohol-/ Rauchverbote</a:t>
              </a:r>
            </a:p>
          </p:txBody>
        </p:sp>
        <p:sp>
          <p:nvSpPr>
            <p:cNvPr id="39" name="Gerade Verbindung 38"/>
            <p:cNvSpPr/>
            <p:nvPr/>
          </p:nvSpPr>
          <p:spPr>
            <a:xfrm>
              <a:off x="2368017" y="5261692"/>
              <a:ext cx="5876877" cy="0"/>
            </a:xfrm>
            <a:prstGeom prst="line">
              <a:avLst/>
            </a:prstGeom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Freihandform 39"/>
            <p:cNvSpPr/>
            <p:nvPr/>
          </p:nvSpPr>
          <p:spPr>
            <a:xfrm>
              <a:off x="2479141" y="5243168"/>
              <a:ext cx="5765753" cy="228463"/>
            </a:xfrm>
            <a:custGeom>
              <a:avLst/>
              <a:gdLst>
                <a:gd name="connsiteX0" fmla="*/ 0 w 5765680"/>
                <a:gd name="connsiteY0" fmla="*/ 0 h 227616"/>
                <a:gd name="connsiteX1" fmla="*/ 5765680 w 5765680"/>
                <a:gd name="connsiteY1" fmla="*/ 0 h 227616"/>
                <a:gd name="connsiteX2" fmla="*/ 5765680 w 5765680"/>
                <a:gd name="connsiteY2" fmla="*/ 227616 h 227616"/>
                <a:gd name="connsiteX3" fmla="*/ 0 w 5765680"/>
                <a:gd name="connsiteY3" fmla="*/ 227616 h 227616"/>
                <a:gd name="connsiteX4" fmla="*/ 0 w 5765680"/>
                <a:gd name="connsiteY4" fmla="*/ 0 h 227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5680" h="227616">
                  <a:moveTo>
                    <a:pt x="0" y="0"/>
                  </a:moveTo>
                  <a:lnTo>
                    <a:pt x="5765680" y="0"/>
                  </a:lnTo>
                  <a:lnTo>
                    <a:pt x="5765680" y="227616"/>
                  </a:lnTo>
                  <a:lnTo>
                    <a:pt x="0" y="22761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38100" tIns="38100" rIns="38100" bIns="38100" spcCol="1270" anchor="ctr"/>
            <a:lstStyle/>
            <a:p>
              <a:pPr defTabSz="444500">
                <a:spcAft>
                  <a:spcPts val="0"/>
                </a:spcAft>
                <a:defRPr/>
              </a:pPr>
              <a:r>
                <a:rPr lang="de-DE" sz="1000" dirty="0">
                  <a:latin typeface="Arial" pitchFamily="34" charset="0"/>
                  <a:cs typeface="Arial" pitchFamily="34" charset="0"/>
                </a:rPr>
                <a:t>Abbau von Zigarettenautomaten</a:t>
              </a:r>
            </a:p>
          </p:txBody>
        </p:sp>
        <p:sp>
          <p:nvSpPr>
            <p:cNvPr id="41" name="Gerade Verbindung 40"/>
            <p:cNvSpPr/>
            <p:nvPr/>
          </p:nvSpPr>
          <p:spPr>
            <a:xfrm>
              <a:off x="2368017" y="5471631"/>
              <a:ext cx="5876877" cy="0"/>
            </a:xfrm>
            <a:prstGeom prst="line">
              <a:avLst/>
            </a:prstGeom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Freihandform 41"/>
            <p:cNvSpPr/>
            <p:nvPr/>
          </p:nvSpPr>
          <p:spPr>
            <a:xfrm>
              <a:off x="2479141" y="5471631"/>
              <a:ext cx="5765753" cy="226919"/>
            </a:xfrm>
            <a:custGeom>
              <a:avLst/>
              <a:gdLst>
                <a:gd name="connsiteX0" fmla="*/ 0 w 5765680"/>
                <a:gd name="connsiteY0" fmla="*/ 0 h 227616"/>
                <a:gd name="connsiteX1" fmla="*/ 5765680 w 5765680"/>
                <a:gd name="connsiteY1" fmla="*/ 0 h 227616"/>
                <a:gd name="connsiteX2" fmla="*/ 5765680 w 5765680"/>
                <a:gd name="connsiteY2" fmla="*/ 227616 h 227616"/>
                <a:gd name="connsiteX3" fmla="*/ 0 w 5765680"/>
                <a:gd name="connsiteY3" fmla="*/ 227616 h 227616"/>
                <a:gd name="connsiteX4" fmla="*/ 0 w 5765680"/>
                <a:gd name="connsiteY4" fmla="*/ 0 h 227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5680" h="227616">
                  <a:moveTo>
                    <a:pt x="0" y="0"/>
                  </a:moveTo>
                  <a:lnTo>
                    <a:pt x="5765680" y="0"/>
                  </a:lnTo>
                  <a:lnTo>
                    <a:pt x="5765680" y="227616"/>
                  </a:lnTo>
                  <a:lnTo>
                    <a:pt x="0" y="22761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38100" tIns="38100" rIns="38100" bIns="38100" spcCol="1270" anchor="ctr"/>
            <a:lstStyle/>
            <a:p>
              <a:pPr defTabSz="444500">
                <a:spcAft>
                  <a:spcPts val="0"/>
                </a:spcAft>
                <a:defRPr/>
              </a:pPr>
              <a:r>
                <a:rPr lang="de-DE" sz="1000" dirty="0">
                  <a:latin typeface="Arial" pitchFamily="34" charset="0"/>
                  <a:cs typeface="Arial" pitchFamily="34" charset="0"/>
                </a:rPr>
                <a:t>Einschränkung des Alkohol- und Zigarettenverkaufs</a:t>
              </a:r>
            </a:p>
          </p:txBody>
        </p:sp>
        <p:sp>
          <p:nvSpPr>
            <p:cNvPr id="43" name="Gerade Verbindung 42"/>
            <p:cNvSpPr/>
            <p:nvPr/>
          </p:nvSpPr>
          <p:spPr>
            <a:xfrm>
              <a:off x="2368017" y="5698550"/>
              <a:ext cx="5876877" cy="0"/>
            </a:xfrm>
            <a:prstGeom prst="line">
              <a:avLst/>
            </a:prstGeom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4" name="Freihandform 43"/>
          <p:cNvSpPr/>
          <p:nvPr/>
        </p:nvSpPr>
        <p:spPr>
          <a:xfrm>
            <a:off x="2195513" y="5876925"/>
            <a:ext cx="5765800" cy="234950"/>
          </a:xfrm>
          <a:custGeom>
            <a:avLst/>
            <a:gdLst>
              <a:gd name="connsiteX0" fmla="*/ 0 w 5765680"/>
              <a:gd name="connsiteY0" fmla="*/ 0 h 227616"/>
              <a:gd name="connsiteX1" fmla="*/ 5765680 w 5765680"/>
              <a:gd name="connsiteY1" fmla="*/ 0 h 227616"/>
              <a:gd name="connsiteX2" fmla="*/ 5765680 w 5765680"/>
              <a:gd name="connsiteY2" fmla="*/ 227616 h 227616"/>
              <a:gd name="connsiteX3" fmla="*/ 0 w 5765680"/>
              <a:gd name="connsiteY3" fmla="*/ 227616 h 227616"/>
              <a:gd name="connsiteX4" fmla="*/ 0 w 5765680"/>
              <a:gd name="connsiteY4" fmla="*/ 0 h 227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5680" h="227616">
                <a:moveTo>
                  <a:pt x="0" y="0"/>
                </a:moveTo>
                <a:lnTo>
                  <a:pt x="5765680" y="0"/>
                </a:lnTo>
                <a:lnTo>
                  <a:pt x="5765680" y="227616"/>
                </a:lnTo>
                <a:lnTo>
                  <a:pt x="0" y="22761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8100" tIns="38100" rIns="38100" bIns="38100" spcCol="1270" anchor="ctr"/>
          <a:lstStyle/>
          <a:p>
            <a:pPr defTabSz="444500">
              <a:spcAft>
                <a:spcPts val="0"/>
              </a:spcAft>
              <a:defRPr/>
            </a:pPr>
            <a:r>
              <a:rPr lang="de-DE" sz="1000" dirty="0">
                <a:latin typeface="Arial" pitchFamily="34" charset="0"/>
                <a:cs typeface="Arial" pitchFamily="34" charset="0"/>
              </a:rPr>
              <a:t>Bestellung von Suchtbeauftragten zur internen und externen Vernetzung</a:t>
            </a:r>
          </a:p>
        </p:txBody>
      </p:sp>
      <p:sp>
        <p:nvSpPr>
          <p:cNvPr id="45" name="Gerade Verbindung 44"/>
          <p:cNvSpPr/>
          <p:nvPr/>
        </p:nvSpPr>
        <p:spPr>
          <a:xfrm>
            <a:off x="2081213" y="6092825"/>
            <a:ext cx="5875337" cy="0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6" name="Freihandform 45"/>
          <p:cNvSpPr/>
          <p:nvPr/>
        </p:nvSpPr>
        <p:spPr>
          <a:xfrm>
            <a:off x="2195513" y="6092825"/>
            <a:ext cx="5765800" cy="233363"/>
          </a:xfrm>
          <a:custGeom>
            <a:avLst/>
            <a:gdLst>
              <a:gd name="connsiteX0" fmla="*/ 0 w 5765680"/>
              <a:gd name="connsiteY0" fmla="*/ 0 h 227616"/>
              <a:gd name="connsiteX1" fmla="*/ 5765680 w 5765680"/>
              <a:gd name="connsiteY1" fmla="*/ 0 h 227616"/>
              <a:gd name="connsiteX2" fmla="*/ 5765680 w 5765680"/>
              <a:gd name="connsiteY2" fmla="*/ 227616 h 227616"/>
              <a:gd name="connsiteX3" fmla="*/ 0 w 5765680"/>
              <a:gd name="connsiteY3" fmla="*/ 227616 h 227616"/>
              <a:gd name="connsiteX4" fmla="*/ 0 w 5765680"/>
              <a:gd name="connsiteY4" fmla="*/ 0 h 227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5680" h="227616">
                <a:moveTo>
                  <a:pt x="0" y="0"/>
                </a:moveTo>
                <a:lnTo>
                  <a:pt x="5765680" y="0"/>
                </a:lnTo>
                <a:lnTo>
                  <a:pt x="5765680" y="227616"/>
                </a:lnTo>
                <a:lnTo>
                  <a:pt x="0" y="22761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8100" tIns="38100" rIns="38100" bIns="38100" spcCol="1270" anchor="ctr"/>
          <a:lstStyle/>
          <a:p>
            <a:pPr defTabSz="444500">
              <a:spcAft>
                <a:spcPts val="0"/>
              </a:spcAft>
              <a:defRPr/>
            </a:pPr>
            <a:r>
              <a:rPr lang="de-DE" sz="1000" dirty="0">
                <a:latin typeface="Arial" pitchFamily="34" charset="0"/>
                <a:cs typeface="Arial" pitchFamily="34" charset="0"/>
              </a:rPr>
              <a:t>Verbesserung des Betriebsklimas: Klimagruppen, Zufriedenheitszirkel</a:t>
            </a:r>
          </a:p>
        </p:txBody>
      </p:sp>
      <p:sp>
        <p:nvSpPr>
          <p:cNvPr id="47" name="Gerade Verbindung 46"/>
          <p:cNvSpPr/>
          <p:nvPr/>
        </p:nvSpPr>
        <p:spPr>
          <a:xfrm>
            <a:off x="2081213" y="6308725"/>
            <a:ext cx="5875337" cy="0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8" name="Gerade Verbindung 47"/>
          <p:cNvSpPr/>
          <p:nvPr/>
        </p:nvSpPr>
        <p:spPr>
          <a:xfrm>
            <a:off x="2081213" y="3789363"/>
            <a:ext cx="5875337" cy="0"/>
          </a:xfrm>
          <a:prstGeom prst="line">
            <a:avLst/>
          </a:prstGeom>
        </p:spPr>
        <p:style>
          <a:lnRef idx="2">
            <a:schemeClr val="accent2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9" name="Freihandform 48"/>
          <p:cNvSpPr/>
          <p:nvPr/>
        </p:nvSpPr>
        <p:spPr>
          <a:xfrm>
            <a:off x="2192338" y="3757613"/>
            <a:ext cx="5765800" cy="247650"/>
          </a:xfrm>
          <a:custGeom>
            <a:avLst/>
            <a:gdLst>
              <a:gd name="connsiteX0" fmla="*/ 0 w 5765680"/>
              <a:gd name="connsiteY0" fmla="*/ 0 h 241325"/>
              <a:gd name="connsiteX1" fmla="*/ 5765680 w 5765680"/>
              <a:gd name="connsiteY1" fmla="*/ 0 h 241325"/>
              <a:gd name="connsiteX2" fmla="*/ 5765680 w 5765680"/>
              <a:gd name="connsiteY2" fmla="*/ 241325 h 241325"/>
              <a:gd name="connsiteX3" fmla="*/ 0 w 5765680"/>
              <a:gd name="connsiteY3" fmla="*/ 241325 h 241325"/>
              <a:gd name="connsiteX4" fmla="*/ 0 w 5765680"/>
              <a:gd name="connsiteY4" fmla="*/ 0 h 24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5680" h="241325">
                <a:moveTo>
                  <a:pt x="0" y="0"/>
                </a:moveTo>
                <a:lnTo>
                  <a:pt x="5765680" y="0"/>
                </a:lnTo>
                <a:lnTo>
                  <a:pt x="5765680" y="241325"/>
                </a:lnTo>
                <a:lnTo>
                  <a:pt x="0" y="2413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8100" tIns="38100" rIns="38100" bIns="38100" spcCol="1270" anchor="ctr"/>
          <a:lstStyle/>
          <a:p>
            <a:pPr defTabSz="444500">
              <a:spcAft>
                <a:spcPts val="0"/>
              </a:spcAft>
              <a:defRPr/>
            </a:pPr>
            <a:r>
              <a:rPr lang="de-DE" sz="1000" dirty="0">
                <a:latin typeface="Arial" pitchFamily="34" charset="0"/>
                <a:cs typeface="Arial" pitchFamily="34" charset="0"/>
              </a:rPr>
              <a:t>Schaffung von Anreizen</a:t>
            </a:r>
          </a:p>
        </p:txBody>
      </p:sp>
      <p:sp>
        <p:nvSpPr>
          <p:cNvPr id="27658" name="Textfeld 7"/>
          <p:cNvSpPr txBox="1">
            <a:spLocks noChangeArrowheads="1"/>
          </p:cNvSpPr>
          <p:nvPr/>
        </p:nvSpPr>
        <p:spPr bwMode="auto">
          <a:xfrm>
            <a:off x="6510338" y="6265863"/>
            <a:ext cx="2633662" cy="230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900" b="1"/>
              <a:t>Quelle: </a:t>
            </a:r>
            <a:r>
              <a:rPr lang="de-DE" sz="900"/>
              <a:t>BzgA 2008, GKV Spitzenverband 2010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feld 2"/>
          <p:cNvSpPr txBox="1">
            <a:spLocks noChangeArrowheads="1"/>
          </p:cNvSpPr>
          <p:nvPr/>
        </p:nvSpPr>
        <p:spPr bwMode="auto">
          <a:xfrm>
            <a:off x="539750" y="2133600"/>
            <a:ext cx="7777163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t" hangingPunct="1"/>
            <a:r>
              <a:rPr lang="de-DE" sz="4000"/>
              <a:t>Tatsachen schafft man nicht dadurch aus der Welt, dass man sie ignoriert.</a:t>
            </a:r>
            <a:endParaRPr lang="de-DE" sz="3000"/>
          </a:p>
          <a:p>
            <a:pPr algn="r" eaLnBrk="1" fontAlgn="t" hangingPunct="1"/>
            <a:r>
              <a:rPr lang="de-DE" sz="1600"/>
              <a:t>Jean Cocteau, Französischer Dichter und Maler</a:t>
            </a:r>
          </a:p>
          <a:p>
            <a:pPr algn="r" eaLnBrk="1" fontAlgn="t" hangingPunct="1"/>
            <a:r>
              <a:rPr lang="de-DE" sz="1600"/>
              <a:t>1889 - 1963</a:t>
            </a:r>
          </a:p>
          <a:p>
            <a:pPr eaLnBrk="1" hangingPunct="1"/>
            <a:r>
              <a:rPr lang="de-DE"/>
              <a:t/>
            </a:r>
            <a:br>
              <a:rPr lang="de-DE"/>
            </a:br>
            <a:endParaRPr lang="de-DE"/>
          </a:p>
        </p:txBody>
      </p:sp>
      <p:sp>
        <p:nvSpPr>
          <p:cNvPr id="2867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smtClean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3" b="4382"/>
          <a:stretch>
            <a:fillRect/>
          </a:stretch>
        </p:blipFill>
        <p:spPr bwMode="auto">
          <a:xfrm>
            <a:off x="0" y="1258888"/>
            <a:ext cx="9144000" cy="533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itel 1"/>
          <p:cNvSpPr txBox="1">
            <a:spLocks/>
          </p:cNvSpPr>
          <p:nvPr/>
        </p:nvSpPr>
        <p:spPr bwMode="auto">
          <a:xfrm>
            <a:off x="457200" y="115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4400">
                <a:solidFill>
                  <a:srgbClr val="808080"/>
                </a:solidFill>
              </a:rPr>
              <a:t>Sprechen Sie das Problem an!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732837" cy="1143000"/>
          </a:xfrm>
        </p:spPr>
        <p:txBody>
          <a:bodyPr/>
          <a:lstStyle/>
          <a:p>
            <a:r>
              <a:rPr smtClean="0"/>
              <a:t>z.B. im Mitarbeitergespräch</a:t>
            </a:r>
          </a:p>
        </p:txBody>
      </p:sp>
      <p:sp>
        <p:nvSpPr>
          <p:cNvPr id="30723" name="Rechteck 3"/>
          <p:cNvSpPr>
            <a:spLocks noChangeArrowheads="1"/>
          </p:cNvSpPr>
          <p:nvPr/>
        </p:nvSpPr>
        <p:spPr bwMode="auto">
          <a:xfrm>
            <a:off x="395288" y="2349500"/>
            <a:ext cx="8424862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de-DE" sz="1500"/>
              <a:t>Sorgen Sie für eine ruhige und ungestörte Gesprächssituation.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de-DE" sz="1500"/>
              <a:t>Beginnen Sie das Gespräch mit positiven Erfahrungen mit dem Mitarbeiter.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de-DE" sz="1500"/>
              <a:t>Halten Sie sich an Ihre zuvor notierten Fakten.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de-DE" sz="1500"/>
              <a:t>Lassen Sie sich die Gesprächsführung nicht aus der Hand nehmen und nicht in Diskussionen verwickeln.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de-DE" sz="1500"/>
              <a:t>Stellen Sie keine Diagnosen über die möglichen persönlichen Ursachen der von Ihnen kritisierten Punkte.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de-DE" sz="1500"/>
              <a:t>Weisen Sie auf mögliche inner- und außerbetriebliche Beratungsangebote hin. 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de-DE" sz="1500"/>
              <a:t>Formulieren Sie „Ich-Botschaften”: „Mir ist aufgefallen, dass folgende Probleme aufgetreten sind...”, „Ich komme durch Ihr Verhalten in Schwierigkeiten...”.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de-DE" sz="1500"/>
              <a:t>Bleiben Sie in Ihrer Rolle als Vorgesetzter.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de-DE" sz="1500"/>
              <a:t>Machen Sie sich bewusst, dass Ihr Gesprächspartner trotz möglicher Suchterkrankung für seine weitere Entwicklung und für daraus resultierende Konsequenzen selbst verantwortlich ist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de-DE" sz="1500"/>
              <a:t>Beenden Sie das Gespräch mit einer Zusammenfassung der wichtigsten Punkte.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de-DE" sz="1500"/>
              <a:t>Treffen Sie feste Vereinbarungen über Maßnahmen und Konsequenzen. 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de-DE" sz="1500"/>
              <a:t>Benennen Sie einen nächsten Gesprächstermin.</a:t>
            </a:r>
          </a:p>
        </p:txBody>
      </p:sp>
      <p:sp>
        <p:nvSpPr>
          <p:cNvPr id="30724" name="Textfeld 4"/>
          <p:cNvSpPr txBox="1">
            <a:spLocks noChangeArrowheads="1"/>
          </p:cNvSpPr>
          <p:nvPr/>
        </p:nvSpPr>
        <p:spPr bwMode="auto">
          <a:xfrm>
            <a:off x="468313" y="1412875"/>
            <a:ext cx="82804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500" b="1"/>
              <a:t>Helfen Sie der betroffenen Mitarbeiterin oder dem betroffenen Mitarbeiter durch eine Konfrontation mit der Realität und dem Aufzeigen klarer Grenzen zu einer (frühzeitigen) Krankheitseinsicht und Behandlungsmotivation.</a:t>
            </a:r>
          </a:p>
        </p:txBody>
      </p:sp>
      <p:sp>
        <p:nvSpPr>
          <p:cNvPr id="30725" name="Textfeld 5"/>
          <p:cNvSpPr txBox="1">
            <a:spLocks noChangeArrowheads="1"/>
          </p:cNvSpPr>
          <p:nvPr/>
        </p:nvSpPr>
        <p:spPr bwMode="auto">
          <a:xfrm>
            <a:off x="6875463" y="6203950"/>
            <a:ext cx="21240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000"/>
              <a:t>Quelle: BKK Bundesverband 2011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smtClean="0"/>
              <a:t>Definition „Sucht“</a:t>
            </a:r>
          </a:p>
        </p:txBody>
      </p:sp>
      <p:sp>
        <p:nvSpPr>
          <p:cNvPr id="4099" name="Rechteck 2"/>
          <p:cNvSpPr>
            <a:spLocks noChangeArrowheads="1"/>
          </p:cNvSpPr>
          <p:nvPr/>
        </p:nvSpPr>
        <p:spPr bwMode="auto">
          <a:xfrm>
            <a:off x="468313" y="1916113"/>
            <a:ext cx="80645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500"/>
              <a:t>Sucht ist ein unabweisbares Verlangen nach einem bestimmten Erlebniszustand. </a:t>
            </a:r>
          </a:p>
          <a:p>
            <a:endParaRPr lang="de-DE" sz="2500"/>
          </a:p>
          <a:p>
            <a:r>
              <a:rPr lang="de-DE" sz="2500"/>
              <a:t>Diesem Verlangen werden die Kräfte des Verstandes untergeordnet. </a:t>
            </a:r>
          </a:p>
          <a:p>
            <a:endParaRPr lang="de-DE" sz="2500"/>
          </a:p>
          <a:p>
            <a:r>
              <a:rPr lang="de-DE" sz="2500"/>
              <a:t>Es beeinträchtigt die freie Entfaltung einer Persönlichkeit und zerstört die sozialen Beziehungen und die sozialen Chancen eines Individuums.</a:t>
            </a:r>
          </a:p>
        </p:txBody>
      </p:sp>
      <p:sp>
        <p:nvSpPr>
          <p:cNvPr id="4100" name="Textfeld 5"/>
          <p:cNvSpPr txBox="1">
            <a:spLocks noChangeArrowheads="1"/>
          </p:cNvSpPr>
          <p:nvPr/>
        </p:nvSpPr>
        <p:spPr bwMode="auto">
          <a:xfrm>
            <a:off x="6635750" y="6045200"/>
            <a:ext cx="16081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000" b="1"/>
              <a:t>Quelle: </a:t>
            </a:r>
            <a:r>
              <a:rPr lang="de-DE" sz="1000"/>
              <a:t>DHS 1985, S. 20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psyGA-transfer2\Desktop\42-211501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" t="10915" b="9157"/>
          <a:stretch>
            <a:fillRect/>
          </a:stretch>
        </p:blipFill>
        <p:spPr bwMode="auto">
          <a:xfrm>
            <a:off x="0" y="1270000"/>
            <a:ext cx="4268788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4356100" y="1125538"/>
            <a:ext cx="4572000" cy="52847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de-DE" sz="1600" dirty="0"/>
          </a:p>
          <a:p>
            <a:pPr marL="285750" indent="-285750"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"/>
              <a:defRPr/>
            </a:pPr>
            <a:r>
              <a:rPr lang="de-DE" sz="1600" dirty="0"/>
              <a:t>Sind Sie sich Ihrer Vorbildfunktion bewusst?</a:t>
            </a:r>
          </a:p>
          <a:p>
            <a:pPr marL="285750" indent="-285750"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"/>
              <a:defRPr/>
            </a:pPr>
            <a:r>
              <a:rPr lang="de-DE" sz="1600" dirty="0"/>
              <a:t>Übernehmen Sie Verantwortung und setzten Sie Grenzen?</a:t>
            </a:r>
          </a:p>
          <a:p>
            <a:pPr marL="285750" indent="-285750"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"/>
              <a:defRPr/>
            </a:pPr>
            <a:r>
              <a:rPr lang="de-DE" sz="1600" dirty="0"/>
              <a:t>Haben Sie eine Betriebs-/Dienstvereinbarung zum Umgang mit Suchtmitteln und betroffenen Mitarbeitern?</a:t>
            </a:r>
          </a:p>
          <a:p>
            <a:pPr marL="285750" indent="-285750"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"/>
              <a:defRPr/>
            </a:pPr>
            <a:r>
              <a:rPr lang="de-DE" sz="1600" dirty="0"/>
              <a:t>Sensibilisieren Sie die Belegschaft im Umgang mit Suchtmittel am Arbeitsplatz?</a:t>
            </a:r>
          </a:p>
          <a:p>
            <a:pPr marL="285750" indent="-285750"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"/>
              <a:defRPr/>
            </a:pPr>
            <a:r>
              <a:rPr lang="de-DE" sz="1600" dirty="0"/>
              <a:t>Wer sind im Problemfall die innerbetrieblichen Ansprechpartner? </a:t>
            </a:r>
          </a:p>
          <a:p>
            <a:pPr marL="285750" indent="-285750"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"/>
              <a:defRPr/>
            </a:pPr>
            <a:r>
              <a:rPr lang="de-DE" sz="1600" dirty="0"/>
              <a:t>Qualifizieren Sie die verantwortlichen Personen im Umgang mit suchtgefährdeten oder süchtigen Mitarbeitern?</a:t>
            </a:r>
          </a:p>
          <a:p>
            <a:pPr marL="285750" indent="-285750"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"/>
              <a:defRPr/>
            </a:pPr>
            <a:r>
              <a:rPr lang="de-DE" sz="1600" dirty="0"/>
              <a:t>Gibt es in Ihrem Unternehmen inner-/ außerbetriebliche Beratungs- und Behandlungsangebote?</a:t>
            </a:r>
          </a:p>
          <a:p>
            <a:pPr marL="285750" indent="-285750"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"/>
              <a:defRPr/>
            </a:pPr>
            <a:r>
              <a:rPr lang="de-DE" sz="1600" dirty="0"/>
              <a:t>Kennen Sie die bei Ihnen möglichen suchtgefährdenden Arbeitsbedingungen/ </a:t>
            </a:r>
            <a:br>
              <a:rPr lang="de-DE" sz="1600" dirty="0"/>
            </a:br>
            <a:r>
              <a:rPr lang="de-DE" sz="1600" dirty="0"/>
              <a:t>-belastungen und was tun Sie dagegen?</a:t>
            </a:r>
          </a:p>
        </p:txBody>
      </p:sp>
      <p:sp>
        <p:nvSpPr>
          <p:cNvPr id="31748" name="Titel 1"/>
          <p:cNvSpPr>
            <a:spLocks noGrp="1"/>
          </p:cNvSpPr>
          <p:nvPr>
            <p:ph type="title"/>
          </p:nvPr>
        </p:nvSpPr>
        <p:spPr>
          <a:xfrm>
            <a:off x="34925" y="53975"/>
            <a:ext cx="9217025" cy="1143000"/>
          </a:xfrm>
        </p:spPr>
        <p:txBody>
          <a:bodyPr/>
          <a:lstStyle/>
          <a:p>
            <a:r>
              <a:rPr smtClean="0"/>
              <a:t>Einige Fragen an die Vorgesetzten:</a:t>
            </a:r>
          </a:p>
        </p:txBody>
      </p:sp>
      <p:sp>
        <p:nvSpPr>
          <p:cNvPr id="31749" name="Textfeld 6"/>
          <p:cNvSpPr txBox="1">
            <a:spLocks noChangeArrowheads="1"/>
          </p:cNvSpPr>
          <p:nvPr/>
        </p:nvSpPr>
        <p:spPr bwMode="auto">
          <a:xfrm>
            <a:off x="7021513" y="6351588"/>
            <a:ext cx="21510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000" b="1"/>
              <a:t>Quelle: </a:t>
            </a:r>
            <a:r>
              <a:rPr lang="de-DE" sz="1000"/>
              <a:t>BKK Bundesverband 2011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smtClean="0"/>
              <a:t>Betriebs-/Dienstvereinbarung</a:t>
            </a:r>
          </a:p>
        </p:txBody>
      </p:sp>
      <p:sp>
        <p:nvSpPr>
          <p:cNvPr id="32771" name="Rechteck 2"/>
          <p:cNvSpPr>
            <a:spLocks noChangeArrowheads="1"/>
          </p:cNvSpPr>
          <p:nvPr/>
        </p:nvSpPr>
        <p:spPr bwMode="auto">
          <a:xfrm>
            <a:off x="511175" y="1700213"/>
            <a:ext cx="7345363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355600">
              <a:spcAft>
                <a:spcPts val="300"/>
              </a:spcAft>
              <a:buClr>
                <a:srgbClr val="FFC000"/>
              </a:buClr>
              <a:buFont typeface="Wingdings 2" pitchFamily="18" charset="2"/>
              <a:buChar char=""/>
            </a:pPr>
            <a:r>
              <a:rPr lang="de-DE"/>
              <a:t>Geltungsbereich</a:t>
            </a:r>
          </a:p>
          <a:p>
            <a:pPr marL="355600" indent="-355600">
              <a:spcAft>
                <a:spcPts val="300"/>
              </a:spcAft>
              <a:buClr>
                <a:srgbClr val="FFC000"/>
              </a:buClr>
              <a:buFont typeface="Wingdings 2" pitchFamily="18" charset="2"/>
              <a:buChar char=""/>
            </a:pPr>
            <a:r>
              <a:rPr lang="de-DE"/>
              <a:t>Ziel der Betriebs- bzw. Dienstvereinbarung</a:t>
            </a:r>
          </a:p>
          <a:p>
            <a:pPr marL="355600" indent="-355600">
              <a:spcAft>
                <a:spcPts val="300"/>
              </a:spcAft>
              <a:buClr>
                <a:srgbClr val="FFC000"/>
              </a:buClr>
              <a:buFont typeface="Wingdings 2" pitchFamily="18" charset="2"/>
              <a:buChar char=""/>
            </a:pPr>
            <a:r>
              <a:rPr lang="de-DE"/>
              <a:t>Aufklärung</a:t>
            </a:r>
          </a:p>
          <a:p>
            <a:pPr marL="355600" indent="-355600">
              <a:spcAft>
                <a:spcPts val="300"/>
              </a:spcAft>
              <a:buClr>
                <a:srgbClr val="FFC000"/>
              </a:buClr>
              <a:buFont typeface="Wingdings 2" pitchFamily="18" charset="2"/>
              <a:buChar char=""/>
            </a:pPr>
            <a:r>
              <a:rPr lang="de-DE"/>
              <a:t>Betrieblicher Umgang mit Suchtmitteln </a:t>
            </a:r>
          </a:p>
          <a:p>
            <a:pPr marL="355600" indent="-355600">
              <a:spcAft>
                <a:spcPts val="300"/>
              </a:spcAft>
              <a:buClr>
                <a:srgbClr val="FFC000"/>
              </a:buClr>
              <a:buFont typeface="Wingdings 2" pitchFamily="18" charset="2"/>
              <a:buChar char=""/>
            </a:pPr>
            <a:r>
              <a:rPr lang="de-DE"/>
              <a:t>Beseitigung konsumfördernder Bedingungen</a:t>
            </a:r>
            <a:endParaRPr lang="de-DE">
              <a:solidFill>
                <a:srgbClr val="FF0000"/>
              </a:solidFill>
            </a:endParaRPr>
          </a:p>
          <a:p>
            <a:pPr marL="355600" indent="-355600">
              <a:spcAft>
                <a:spcPts val="300"/>
              </a:spcAft>
              <a:buClr>
                <a:srgbClr val="FFC000"/>
              </a:buClr>
              <a:buFont typeface="Wingdings 2" pitchFamily="18" charset="2"/>
              <a:buChar char=""/>
            </a:pPr>
            <a:r>
              <a:rPr lang="de-DE"/>
              <a:t>Aufklärung und Information der Beschäftigten</a:t>
            </a:r>
          </a:p>
          <a:p>
            <a:pPr marL="355600" indent="-355600">
              <a:spcAft>
                <a:spcPts val="300"/>
              </a:spcAft>
              <a:buClr>
                <a:srgbClr val="FFC000"/>
              </a:buClr>
              <a:buFont typeface="Wingdings 2" pitchFamily="18" charset="2"/>
              <a:buChar char=""/>
            </a:pPr>
            <a:r>
              <a:rPr lang="de-DE"/>
              <a:t>Schulungsmaßnahmen für Vorgesetzte</a:t>
            </a:r>
          </a:p>
          <a:p>
            <a:pPr marL="355600" indent="-355600">
              <a:spcAft>
                <a:spcPts val="300"/>
              </a:spcAft>
              <a:buClr>
                <a:srgbClr val="FFC000"/>
              </a:buClr>
              <a:buFont typeface="Wingdings 2" pitchFamily="18" charset="2"/>
              <a:buChar char=""/>
            </a:pPr>
            <a:r>
              <a:rPr lang="de-DE"/>
              <a:t>Maßnahmen und Hilfsangebote für Beschäftigte </a:t>
            </a:r>
            <a:br>
              <a:rPr lang="de-DE"/>
            </a:br>
            <a:r>
              <a:rPr lang="de-DE"/>
              <a:t>mit Suchtmittelproblemen</a:t>
            </a:r>
          </a:p>
          <a:p>
            <a:pPr marL="355600" indent="-355600">
              <a:spcAft>
                <a:spcPts val="300"/>
              </a:spcAft>
              <a:buClr>
                <a:srgbClr val="FFC000"/>
              </a:buClr>
              <a:buFont typeface="Wingdings 2" pitchFamily="18" charset="2"/>
              <a:buChar char=""/>
            </a:pPr>
            <a:r>
              <a:rPr lang="de-DE"/>
              <a:t>Umgang mit Rückfall gefährdeten und rückfällig gewordenen Mitarbeitern</a:t>
            </a:r>
          </a:p>
          <a:p>
            <a:pPr marL="355600" indent="-355600">
              <a:spcAft>
                <a:spcPts val="300"/>
              </a:spcAft>
              <a:buClr>
                <a:srgbClr val="FFC000"/>
              </a:buClr>
              <a:buFont typeface="Wingdings 2" pitchFamily="18" charset="2"/>
              <a:buChar char=""/>
            </a:pPr>
            <a:r>
              <a:rPr lang="de-DE"/>
              <a:t>Wiedereingliederung nach erfolgter Behandlung</a:t>
            </a:r>
          </a:p>
          <a:p>
            <a:pPr marL="355600" indent="-355600">
              <a:spcAft>
                <a:spcPts val="300"/>
              </a:spcAft>
              <a:buClr>
                <a:srgbClr val="FFC000"/>
              </a:buClr>
              <a:buFont typeface="Wingdings 2" pitchFamily="18" charset="2"/>
              <a:buChar char=""/>
            </a:pPr>
            <a:r>
              <a:rPr lang="de-DE"/>
              <a:t>Schweigepflicht</a:t>
            </a:r>
          </a:p>
          <a:p>
            <a:pPr marL="355600" indent="-355600">
              <a:spcAft>
                <a:spcPts val="300"/>
              </a:spcAft>
              <a:buClr>
                <a:srgbClr val="FFC000"/>
              </a:buClr>
              <a:buFont typeface="Wingdings 2" pitchFamily="18" charset="2"/>
              <a:buChar char=""/>
            </a:pPr>
            <a:r>
              <a:rPr lang="de-DE"/>
              <a:t>Geltungsdauer</a:t>
            </a:r>
          </a:p>
        </p:txBody>
      </p:sp>
      <p:sp>
        <p:nvSpPr>
          <p:cNvPr id="32772" name="Textfeld 5"/>
          <p:cNvSpPr txBox="1">
            <a:spLocks noChangeArrowheads="1"/>
          </p:cNvSpPr>
          <p:nvPr/>
        </p:nvSpPr>
        <p:spPr bwMode="auto">
          <a:xfrm>
            <a:off x="468313" y="6207125"/>
            <a:ext cx="21510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de-DE" sz="1000" b="1"/>
              <a:t>Quelle:</a:t>
            </a:r>
            <a:r>
              <a:rPr lang="de-DE" sz="1000"/>
              <a:t> BKK Bundesverband 2011</a:t>
            </a:r>
          </a:p>
        </p:txBody>
      </p:sp>
      <p:sp>
        <p:nvSpPr>
          <p:cNvPr id="5" name="Abgerundetes Rechteck 4"/>
          <p:cNvSpPr/>
          <p:nvPr/>
        </p:nvSpPr>
        <p:spPr>
          <a:xfrm>
            <a:off x="5795963" y="1773238"/>
            <a:ext cx="3038475" cy="180022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sz="1600" dirty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Eine Betriebs- und </a:t>
            </a:r>
            <a:r>
              <a:rPr lang="de-DE" sz="1600" dirty="0" err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Dienstver-einbarung</a:t>
            </a:r>
            <a:r>
              <a:rPr lang="de-DE" sz="1600" dirty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stellt klare Regeln zum Umgang mit Suchtmittel-problemen auf und ist eine verbindliche Richtlinie für alle Beteiligte.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smtClean="0"/>
              <a:t>Suchtprävention im Überblick</a:t>
            </a:r>
          </a:p>
        </p:txBody>
      </p:sp>
      <p:graphicFrame>
        <p:nvGraphicFramePr>
          <p:cNvPr id="3" name="Diagramm 2"/>
          <p:cNvGraphicFramePr/>
          <p:nvPr/>
        </p:nvGraphicFramePr>
        <p:xfrm>
          <a:off x="251520" y="1412776"/>
          <a:ext cx="856895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796" name="Textfeld 4"/>
          <p:cNvSpPr txBox="1">
            <a:spLocks noChangeArrowheads="1"/>
          </p:cNvSpPr>
          <p:nvPr/>
        </p:nvSpPr>
        <p:spPr bwMode="auto">
          <a:xfrm>
            <a:off x="323850" y="2060575"/>
            <a:ext cx="8424863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sz="1600"/>
              <a:t>Leitbild, Ziele, Konzept, Maßnahmen der Suchtprävention/-hilfe, Betriebs-/Dienstvereinbarung, Budgetierung, Qualitätssicherung, Programmentwicklung</a:t>
            </a:r>
          </a:p>
          <a:p>
            <a:pPr algn="ctr" eaLnBrk="1" hangingPunct="1"/>
            <a:endParaRPr lang="de-DE"/>
          </a:p>
        </p:txBody>
      </p:sp>
      <p:sp>
        <p:nvSpPr>
          <p:cNvPr id="33797" name="Textfeld 5"/>
          <p:cNvSpPr txBox="1">
            <a:spLocks noChangeArrowheads="1"/>
          </p:cNvSpPr>
          <p:nvPr/>
        </p:nvSpPr>
        <p:spPr bwMode="auto">
          <a:xfrm>
            <a:off x="250825" y="6308725"/>
            <a:ext cx="16081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000" b="1"/>
              <a:t>Quelle: </a:t>
            </a:r>
            <a:r>
              <a:rPr lang="de-DE" sz="1000"/>
              <a:t>DHS 2005, S. 28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229600" cy="1143000"/>
          </a:xfrm>
        </p:spPr>
        <p:txBody>
          <a:bodyPr/>
          <a:lstStyle/>
          <a:p>
            <a:r>
              <a:rPr smtClean="0"/>
              <a:t>Quellen (1)</a:t>
            </a:r>
          </a:p>
        </p:txBody>
      </p:sp>
      <p:sp>
        <p:nvSpPr>
          <p:cNvPr id="34819" name="Textfeld 2"/>
          <p:cNvSpPr txBox="1">
            <a:spLocks noChangeArrowheads="1"/>
          </p:cNvSpPr>
          <p:nvPr/>
        </p:nvSpPr>
        <p:spPr bwMode="auto">
          <a:xfrm>
            <a:off x="250825" y="1411288"/>
            <a:ext cx="8785225" cy="540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300"/>
              </a:spcAft>
              <a:buFont typeface="Calibri" pitchFamily="34" charset="0"/>
              <a:buAutoNum type="arabicPeriod"/>
            </a:pPr>
            <a:r>
              <a:rPr lang="de-DE" sz="1000" b="1"/>
              <a:t>Adams, M. &amp; Effertz, T. (2009): </a:t>
            </a:r>
            <a:r>
              <a:rPr lang="de-DE" sz="1000"/>
              <a:t>Die Kosten des Rauchens für Gesundheitswesen und Volkswirtschaft in Deutschland. Heidelberg</a:t>
            </a:r>
            <a:br>
              <a:rPr lang="de-DE" sz="1000"/>
            </a:br>
            <a:r>
              <a:rPr lang="de-DE" sz="1000">
                <a:hlinkClick r:id="rId2"/>
              </a:rPr>
              <a:t>http://www.dkfz.de/de/tabakkontrolle/Oekonomische_Aspekte_des_Rauchens.html</a:t>
            </a:r>
            <a:r>
              <a:rPr lang="de-DE" sz="1000"/>
              <a:t> </a:t>
            </a:r>
          </a:p>
          <a:p>
            <a:pPr eaLnBrk="1" hangingPunct="1">
              <a:spcAft>
                <a:spcPts val="300"/>
              </a:spcAft>
              <a:buFont typeface="Calibri" pitchFamily="34" charset="0"/>
              <a:buAutoNum type="arabicPeriod"/>
            </a:pPr>
            <a:r>
              <a:rPr lang="de-DE" sz="1000" b="1"/>
              <a:t>Adams, M. &amp; Effertz, T. (2011): </a:t>
            </a:r>
            <a:r>
              <a:rPr lang="de-DE" sz="1000"/>
              <a:t>Die volkswirtschaftlichen Kosten des Alkohol- und Nikotinkonsums. In: Singer, M. V.; Batra, A.; Mann, K. (Hrsg.): Alkohol, Tabak und Folgeerkrankungen. Stuttgart: Thieme</a:t>
            </a:r>
            <a:br>
              <a:rPr lang="de-DE" sz="1000"/>
            </a:br>
            <a:r>
              <a:rPr lang="de-DE" sz="1000">
                <a:hlinkClick r:id="rId3"/>
              </a:rPr>
              <a:t>http://www.dhs.de/datenfakten/alkohol.html</a:t>
            </a:r>
            <a:r>
              <a:rPr lang="de-DE" sz="1000"/>
              <a:t> </a:t>
            </a:r>
            <a:endParaRPr lang="de-DE" sz="1000" b="1"/>
          </a:p>
          <a:p>
            <a:pPr eaLnBrk="1" hangingPunct="1">
              <a:spcAft>
                <a:spcPts val="300"/>
              </a:spcAft>
              <a:buFont typeface="Calibri" pitchFamily="34" charset="0"/>
              <a:buAutoNum type="arabicPeriod"/>
            </a:pPr>
            <a:r>
              <a:rPr lang="de-DE" sz="1000" b="1"/>
              <a:t>BKK Bundesverband (2011): </a:t>
            </a:r>
            <a:r>
              <a:rPr lang="de-DE" sz="1000"/>
              <a:t>Zwei die nicht zusammen passen: Alkohol und Arbeitswelt. Informationen für Vorgesetzte und betriebliche Entscheidungsträger. Essen / Sie finden diese Broschüre hier im Portal unter den angebotenen Praxishilfen.</a:t>
            </a:r>
          </a:p>
          <a:p>
            <a:pPr eaLnBrk="1" hangingPunct="1">
              <a:spcAft>
                <a:spcPts val="300"/>
              </a:spcAft>
              <a:buFont typeface="Calibri" pitchFamily="34" charset="0"/>
              <a:buAutoNum type="arabicPeriod"/>
            </a:pPr>
            <a:r>
              <a:rPr lang="de-DE" sz="1000" b="1"/>
              <a:t>BzgA (Bundeszentrale für gesundheitliche Aufklärung):</a:t>
            </a:r>
            <a:r>
              <a:rPr lang="de-DE" sz="1000"/>
              <a:t> Kampagne „rauchfrei!“. Online: </a:t>
            </a:r>
            <a:r>
              <a:rPr lang="de-DE" sz="1000" u="sng">
                <a:hlinkClick r:id="rId4"/>
              </a:rPr>
              <a:t>http://www.krebsgesellschaft.de/rauchen_datenzahlenfakten,1050.html</a:t>
            </a:r>
            <a:r>
              <a:rPr lang="de-DE" sz="1000"/>
              <a:t> (Stand: keine Angabe)</a:t>
            </a:r>
          </a:p>
          <a:p>
            <a:pPr>
              <a:spcAft>
                <a:spcPts val="300"/>
              </a:spcAft>
              <a:buFont typeface="Calibri" pitchFamily="34" charset="0"/>
              <a:buAutoNum type="arabicPeriod"/>
            </a:pPr>
            <a:r>
              <a:rPr lang="de-DE" sz="1000" b="1"/>
              <a:t>BzgA (Bundeszentrale für gesundheitliche Aufklärung) (2008): </a:t>
            </a:r>
            <a:r>
              <a:rPr lang="de-DE" sz="1000"/>
              <a:t>Rauchfrei am Arbeitsplatz - Ein Leitfaden für Betriebe. Köln</a:t>
            </a:r>
            <a:br>
              <a:rPr lang="de-DE" sz="1000"/>
            </a:br>
            <a:r>
              <a:rPr lang="de-DE" sz="1000">
                <a:hlinkClick r:id="rId5"/>
              </a:rPr>
              <a:t>http://www.bzga.de/botmed_31040000.html</a:t>
            </a:r>
            <a:r>
              <a:rPr lang="de-DE" sz="1000"/>
              <a:t> </a:t>
            </a:r>
            <a:endParaRPr lang="de-DE" sz="1000" b="1"/>
          </a:p>
          <a:p>
            <a:pPr>
              <a:spcAft>
                <a:spcPts val="300"/>
              </a:spcAft>
              <a:buFont typeface="Calibri" pitchFamily="34" charset="0"/>
              <a:buAutoNum type="arabicPeriod"/>
            </a:pPr>
            <a:r>
              <a:rPr lang="de-DE" sz="1000" b="1"/>
              <a:t>Deutsches Krebsforschungszentrum (dkfz):</a:t>
            </a:r>
            <a:r>
              <a:rPr lang="de-DE" sz="1000"/>
              <a:t> Wissenswertes zum Rauchen. Online: </a:t>
            </a:r>
            <a:r>
              <a:rPr lang="de-DE" sz="1000" u="sng">
                <a:hlinkClick r:id="rId6"/>
              </a:rPr>
              <a:t>http://www.dkfz.de/de/rauchertelefon/Wissenswertes_zum_Rauchen.html</a:t>
            </a:r>
            <a:r>
              <a:rPr lang="de-DE" sz="1000"/>
              <a:t> (Stand: 11.10.2011)</a:t>
            </a:r>
          </a:p>
          <a:p>
            <a:pPr>
              <a:spcAft>
                <a:spcPts val="300"/>
              </a:spcAft>
              <a:buFont typeface="Calibri" pitchFamily="34" charset="0"/>
              <a:buAutoNum type="arabicPeriod"/>
            </a:pPr>
            <a:r>
              <a:rPr lang="de-DE" sz="1000" b="1"/>
              <a:t>Deutsche Krebsgesellschaft:</a:t>
            </a:r>
            <a:r>
              <a:rPr lang="de-DE" sz="1000"/>
              <a:t> Rauchen - Zahlen und Fakten. Online: </a:t>
            </a:r>
            <a:r>
              <a:rPr lang="de-DE" sz="1000" u="sng">
                <a:hlinkClick r:id="rId7"/>
              </a:rPr>
              <a:t>http://www.krebsgesellschaft.de/rauchen_rauchenundgesundheit,1051.html</a:t>
            </a:r>
            <a:r>
              <a:rPr lang="de-DE" sz="1000"/>
              <a:t> (Stand: 11.06.10)</a:t>
            </a:r>
          </a:p>
          <a:p>
            <a:pPr>
              <a:spcAft>
                <a:spcPts val="300"/>
              </a:spcAft>
              <a:buFont typeface="Calibri" pitchFamily="34" charset="0"/>
              <a:buAutoNum type="arabicPeriod"/>
            </a:pPr>
            <a:r>
              <a:rPr lang="de-DE" sz="1000" b="1"/>
              <a:t>DHS (Deutsche Hauptstelle für Suchtfragen) (1985): </a:t>
            </a:r>
            <a:r>
              <a:rPr lang="de-DE" sz="1000"/>
              <a:t>Süchtiges Verhalten: Grenzen und Grauzonen im Alltag. Schriftenreihe zum Problem der Suchtgefahren. Bd. 27. Hamm: Hoheneck</a:t>
            </a:r>
          </a:p>
          <a:p>
            <a:pPr>
              <a:spcAft>
                <a:spcPts val="300"/>
              </a:spcAft>
              <a:buFont typeface="Calibri" pitchFamily="34" charset="0"/>
              <a:buAutoNum type="arabicPeriod"/>
            </a:pPr>
            <a:r>
              <a:rPr lang="de-DE" sz="1000" b="1"/>
              <a:t>DHS (Deutsche Hauptstelle für Suchtfragen) (2003):</a:t>
            </a:r>
            <a:r>
              <a:rPr lang="de-DE" sz="1000"/>
              <a:t> Tabakabhängigkeit. Suchtmedizinische Reihe. Bd.2. München (PDF Download: </a:t>
            </a:r>
            <a:r>
              <a:rPr lang="de-DE" sz="1000" u="sng">
                <a:hlinkClick r:id="rId8"/>
              </a:rPr>
              <a:t>http://www.dhs.de/fileadmin/user_upload/pdf/Broschueren/Suchtmedizinische_Reihe_Tabakabhaengigkeit_2003.pdf</a:t>
            </a:r>
            <a:r>
              <a:rPr lang="de-DE" sz="1000"/>
              <a:t>) </a:t>
            </a:r>
          </a:p>
          <a:p>
            <a:pPr eaLnBrk="1" hangingPunct="1">
              <a:spcAft>
                <a:spcPts val="300"/>
              </a:spcAft>
              <a:buFont typeface="Calibri" pitchFamily="34" charset="0"/>
              <a:buAutoNum type="arabicPeriod"/>
            </a:pPr>
            <a:r>
              <a:rPr lang="de-DE" sz="1000" b="1"/>
              <a:t>DHS (Deutsche Hauptstelle für Suchtgefahren) (Hg.) (2005): </a:t>
            </a:r>
            <a:r>
              <a:rPr lang="de-DE" sz="1000"/>
              <a:t>Standards der Alkohol-, Tabak, Drogen- und Medikamentenprävention in deutschen Unternehmen und Verwaltungen. Hamm</a:t>
            </a:r>
            <a:br>
              <a:rPr lang="de-DE" sz="1000"/>
            </a:br>
            <a:r>
              <a:rPr lang="de-DE" sz="1000"/>
              <a:t>PDF-Download: </a:t>
            </a:r>
            <a:r>
              <a:rPr lang="de-DE" sz="1000">
                <a:hlinkClick r:id="rId9"/>
              </a:rPr>
              <a:t>http://www.dhs.de/fileadmin/user_upload/pdf/Arbeitsfeld_Arbeitsplatz/Expertise_Standard_betriebliche_Suchtpraevention_2005.pdf</a:t>
            </a:r>
            <a:r>
              <a:rPr lang="de-DE" sz="1000"/>
              <a:t>  </a:t>
            </a:r>
          </a:p>
          <a:p>
            <a:pPr eaLnBrk="1" hangingPunct="1">
              <a:spcAft>
                <a:spcPts val="300"/>
              </a:spcAft>
              <a:buFont typeface="Calibri" pitchFamily="34" charset="0"/>
              <a:buAutoNum type="arabicPeriod"/>
            </a:pPr>
            <a:r>
              <a:rPr lang="de-DE" sz="1000" b="1"/>
              <a:t>DHS (Deutsche Hauptstelle für Suchtgefahren) (Hg.) (2007): </a:t>
            </a:r>
            <a:r>
              <a:rPr lang="de-DE" sz="1000"/>
              <a:t>Alkoholkonsum und Gesundheit. Hamm</a:t>
            </a:r>
            <a:br>
              <a:rPr lang="de-DE" sz="1000"/>
            </a:br>
            <a:r>
              <a:rPr lang="de-DE" sz="1000"/>
              <a:t>PDF-Download: </a:t>
            </a:r>
            <a:r>
              <a:rPr lang="de-DE" sz="1000">
                <a:hlinkClick r:id="rId10"/>
              </a:rPr>
              <a:t>http://www.dhs.de/fileadmin/user_upload/pdf/Factsheets/Alkoholkonsum_und_Gesundheit_2007.pdf</a:t>
            </a:r>
            <a:r>
              <a:rPr lang="de-DE" sz="1000"/>
              <a:t>   </a:t>
            </a:r>
          </a:p>
          <a:p>
            <a:pPr eaLnBrk="1" hangingPunct="1">
              <a:spcAft>
                <a:spcPts val="300"/>
              </a:spcAft>
              <a:buFont typeface="Calibri" pitchFamily="34" charset="0"/>
              <a:buAutoNum type="arabicPeriod"/>
            </a:pPr>
            <a:r>
              <a:rPr lang="de-DE" sz="1000" b="1"/>
              <a:t>Die Drogenbeauftragte der Bundesregierung Bundesministerium für Gesundheit (2011): </a:t>
            </a:r>
            <a:r>
              <a:rPr lang="de-DE" sz="1000"/>
              <a:t>Drogen- und Suchtbericht. Berlin</a:t>
            </a:r>
            <a:br>
              <a:rPr lang="de-DE" sz="1000"/>
            </a:br>
            <a:r>
              <a:rPr lang="de-DE" sz="1000">
                <a:hlinkClick r:id="rId11"/>
              </a:rPr>
              <a:t>http://drogenbeauftragte.de/presse/pressemitteilungen/2011-02/drogen-und-suchtbericht-2011.html</a:t>
            </a:r>
            <a:r>
              <a:rPr lang="de-DE" sz="1000"/>
              <a:t> </a:t>
            </a:r>
          </a:p>
          <a:p>
            <a:pPr eaLnBrk="1" hangingPunct="1">
              <a:spcAft>
                <a:spcPts val="300"/>
              </a:spcAft>
              <a:buFont typeface="Calibri" pitchFamily="34" charset="0"/>
              <a:buAutoNum type="arabicPeriod"/>
            </a:pPr>
            <a:r>
              <a:rPr lang="de-DE" sz="1000" b="1"/>
              <a:t>Faßmann, H. &amp; Emmert, M. (2010): </a:t>
            </a:r>
            <a:r>
              <a:rPr lang="de-DE" sz="1000"/>
              <a:t>Betriebliches Eingliederungsmanagement – Anreizmöglichkeiten und ökonomische Nutzbewertung. Nürnberg</a:t>
            </a:r>
            <a:br>
              <a:rPr lang="de-DE" sz="1000"/>
            </a:br>
            <a:r>
              <a:rPr lang="de-DE" sz="1000"/>
              <a:t>PDF-Download: </a:t>
            </a:r>
            <a:r>
              <a:rPr lang="de-DE" sz="1000">
                <a:hlinkClick r:id="rId12"/>
              </a:rPr>
              <a:t>http://www.ifes.uni-erlangen.de/pub/pdf/m_2_2010.pdf</a:t>
            </a:r>
            <a:endParaRPr lang="de-DE" sz="1000"/>
          </a:p>
          <a:p>
            <a:pPr eaLnBrk="1" hangingPunct="1">
              <a:spcAft>
                <a:spcPts val="300"/>
              </a:spcAft>
              <a:buFont typeface="Calibri" pitchFamily="34" charset="0"/>
              <a:buAutoNum type="arabicPeriod"/>
            </a:pPr>
            <a:r>
              <a:rPr lang="de-DE" sz="1000" b="1"/>
              <a:t>Gaertner, B.; u.a. (2011): </a:t>
            </a:r>
            <a:r>
              <a:rPr lang="de-DE" sz="1000"/>
              <a:t>Alkohol - Zahlen und Fakten zum Konsum. In: Deutsche Hauptstelle für Suchtfragen (Hg.): Jahrbuch Sucht 2011. Geesthacht: Neuland, S. 29-50 </a:t>
            </a:r>
            <a:r>
              <a:rPr lang="de-DE" sz="1000">
                <a:hlinkClick r:id="rId3"/>
              </a:rPr>
              <a:t>http://www.dhs.de/datenfakten/alkohol.html</a:t>
            </a:r>
            <a:r>
              <a:rPr lang="de-DE" sz="1000"/>
              <a:t>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smtClean="0"/>
              <a:t>Quellen (2)</a:t>
            </a:r>
          </a:p>
        </p:txBody>
      </p:sp>
      <p:sp>
        <p:nvSpPr>
          <p:cNvPr id="2" name="Rechteck 1"/>
          <p:cNvSpPr/>
          <p:nvPr/>
        </p:nvSpPr>
        <p:spPr>
          <a:xfrm>
            <a:off x="468313" y="1341438"/>
            <a:ext cx="8280400" cy="50546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>
              <a:spcAft>
                <a:spcPts val="300"/>
              </a:spcAft>
              <a:buFont typeface="+mj-lt"/>
              <a:buAutoNum type="arabicPeriod" startAt="15"/>
              <a:defRPr/>
            </a:pPr>
            <a:r>
              <a:rPr lang="de-DE" sz="1000" b="1" dirty="0"/>
              <a:t>GKV Spitzenverband (</a:t>
            </a:r>
            <a:r>
              <a:rPr lang="de-DE" sz="1000" b="1" dirty="0" err="1"/>
              <a:t>Hg</a:t>
            </a:r>
            <a:r>
              <a:rPr lang="de-DE" sz="1000" b="1" dirty="0"/>
              <a:t>.) (2010): </a:t>
            </a:r>
            <a:r>
              <a:rPr lang="de-DE" sz="1000" dirty="0"/>
              <a:t>Leitfaden Prävention - Gemeinsame und einheitliche Handlungsfelder und -kriterien der Spitzenverbände der Krankenkassen zur Umsetzung von §§ 20 und 20a. Berlin </a:t>
            </a:r>
            <a:br>
              <a:rPr lang="de-DE" sz="1000" dirty="0"/>
            </a:br>
            <a:r>
              <a:rPr lang="de-DE" sz="1000" dirty="0"/>
              <a:t>PDF-Download: </a:t>
            </a:r>
            <a:r>
              <a:rPr lang="de-DE" sz="1000" dirty="0">
                <a:hlinkClick r:id="rId2"/>
              </a:rPr>
              <a:t>http://www.gkv-spitzenverband.de/</a:t>
            </a:r>
            <a:r>
              <a:rPr lang="de-DE" sz="1000" dirty="0" err="1">
                <a:hlinkClick r:id="rId2"/>
              </a:rPr>
              <a:t>upload</a:t>
            </a:r>
            <a:r>
              <a:rPr lang="de-DE" sz="1000" dirty="0">
                <a:hlinkClick r:id="rId2"/>
              </a:rPr>
              <a:t>/GKV_Leitfaden_Prävention_RZ_web4_2011_15702.pdf</a:t>
            </a:r>
            <a:r>
              <a:rPr lang="de-DE" sz="1000" dirty="0"/>
              <a:t> 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 startAt="15"/>
              <a:defRPr/>
            </a:pPr>
            <a:r>
              <a:rPr lang="de-DE" sz="1000" b="1" dirty="0"/>
              <a:t>IG Metall (</a:t>
            </a:r>
            <a:r>
              <a:rPr lang="de-DE" sz="1000" b="1" dirty="0" err="1"/>
              <a:t>Hg</a:t>
            </a:r>
            <a:r>
              <a:rPr lang="de-DE" sz="1000" b="1" dirty="0"/>
              <a:t>.) (2007): </a:t>
            </a:r>
            <a:r>
              <a:rPr lang="de-DE" sz="1000" dirty="0"/>
              <a:t>Betriebliche Suchtprävention und Suchthilfe – Handbuch. Frankfurt am Main: Bund Verlag</a:t>
            </a:r>
            <a:br>
              <a:rPr lang="de-DE" sz="1000" dirty="0"/>
            </a:br>
            <a:r>
              <a:rPr lang="de-DE" sz="1000" dirty="0">
                <a:hlinkClick r:id="rId3"/>
              </a:rPr>
              <a:t>http://www.offenburg.igm.de/news/meldung.html?id=25531</a:t>
            </a:r>
            <a:r>
              <a:rPr lang="de-DE" sz="1000" dirty="0"/>
              <a:t> 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 startAt="15"/>
              <a:defRPr/>
            </a:pPr>
            <a:r>
              <a:rPr lang="de-DE" sz="1000" b="1" dirty="0"/>
              <a:t>Institut für Therapieforschung (IFT) (2011): </a:t>
            </a:r>
            <a:r>
              <a:rPr lang="de-DE" sz="1000" dirty="0"/>
              <a:t>Suchtkrankenhilfe in Deutschland. Jahresbericht der Deutschen Suchtkrankenhilfestatistik (DSHS). München </a:t>
            </a:r>
            <a:br>
              <a:rPr lang="de-DE" sz="1000" dirty="0"/>
            </a:br>
            <a:r>
              <a:rPr lang="de-DE" sz="1000" dirty="0"/>
              <a:t>PDF-Download: </a:t>
            </a:r>
            <a:r>
              <a:rPr lang="de-DE" sz="1000" dirty="0">
                <a:hlinkClick r:id="rId4"/>
              </a:rPr>
              <a:t>http://www.suchthilfestatistik.de/cms/images/publikationen/jahresbericht%202010%20dshs.pdf</a:t>
            </a:r>
            <a:endParaRPr lang="de-DE" sz="1000" dirty="0"/>
          </a:p>
          <a:p>
            <a:pPr marL="228600" indent="-228600">
              <a:spcAft>
                <a:spcPts val="300"/>
              </a:spcAft>
              <a:buFont typeface="+mj-lt"/>
              <a:buAutoNum type="arabicPeriod" startAt="15"/>
              <a:defRPr/>
            </a:pPr>
            <a:r>
              <a:rPr lang="de-DE" sz="1000" b="1" dirty="0"/>
              <a:t>Institut für Therapieforschung (IFT) (2011a): </a:t>
            </a:r>
            <a:r>
              <a:rPr lang="de-DE" sz="1000" dirty="0"/>
              <a:t>Behandlung und Beratung von Alkoholabhängigen. Kurzbericht Nr. 1/2011 – Deutsche Suchthilfestatistik 2009. München </a:t>
            </a:r>
            <a:br>
              <a:rPr lang="de-DE" sz="1000" dirty="0"/>
            </a:br>
            <a:r>
              <a:rPr lang="de-DE" sz="1000" dirty="0"/>
              <a:t>PDF-Download: </a:t>
            </a:r>
            <a:r>
              <a:rPr lang="de-DE" sz="1000" dirty="0">
                <a:hlinkClick r:id="rId5"/>
              </a:rPr>
              <a:t>http://www.suchthilfestatistik.de/Downloads/Kurzbericht_HD%20Alkohol.pdf</a:t>
            </a:r>
            <a:r>
              <a:rPr lang="de-DE" sz="1000" dirty="0"/>
              <a:t> 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 startAt="15"/>
              <a:defRPr/>
            </a:pPr>
            <a:r>
              <a:rPr lang="de-DE" sz="1000" b="1" dirty="0"/>
              <a:t>Statistisches Bundesamt (2009):</a:t>
            </a:r>
            <a:r>
              <a:rPr lang="de-DE" sz="1000" dirty="0"/>
              <a:t> Gesundheitswesen - Fragen zur Gesundheit - Rauchgewohnheiten der Bevölkerung. Mikrozensus 2009. Gesundheitsberichterstattung des Bundes. Wiesbaden</a:t>
            </a:r>
            <a:br>
              <a:rPr lang="de-DE" sz="1000" dirty="0"/>
            </a:br>
            <a:r>
              <a:rPr lang="en-US" sz="1000" u="sng" dirty="0">
                <a:hlinkClick r:id="rId6"/>
              </a:rPr>
              <a:t>https://www.destatis.de/DE/Publikationen/Thematisch/Gesundheit/Gesundheitszustand/Rauchgewohnheiten.html</a:t>
            </a:r>
            <a:endParaRPr lang="en-US" sz="1000" u="sng" dirty="0"/>
          </a:p>
          <a:p>
            <a:pPr marL="228600" indent="-228600">
              <a:spcAft>
                <a:spcPts val="300"/>
              </a:spcAft>
              <a:buFont typeface="+mj-lt"/>
              <a:buAutoNum type="arabicPeriod" startAt="15"/>
              <a:defRPr/>
            </a:pPr>
            <a:r>
              <a:rPr lang="de-DE" sz="1000" b="1" dirty="0"/>
              <a:t>Statistisches Bundesamt (2009a): </a:t>
            </a:r>
            <a:r>
              <a:rPr lang="de-DE" sz="1000" dirty="0"/>
              <a:t>Die Gesundheitsberichterstattung des Bundes. Gesundheitsschädigender Alkoholkonsum. Gesundheitsberichterstattung des Bundes. Wiesbaden. </a:t>
            </a:r>
            <a:r>
              <a:rPr lang="de-DE" sz="1000" dirty="0">
                <a:hlinkClick r:id="rId7"/>
              </a:rPr>
              <a:t>https://www.gbe-bund.de/oowa921-install/servlet/oowa/aw92/dboowasys921.xwdevkit/xwd_init?gbe.isgbetol/xs_start_neu/&amp;p_aid=i&amp;p_aid=55397075&amp;nummer=748&amp;p_sprache=D&amp;p_indsp=-&amp;p_aid=2945474</a:t>
            </a:r>
            <a:r>
              <a:rPr lang="de-DE" sz="1000" dirty="0"/>
              <a:t> (Stand: 21.09.2010)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 startAt="15"/>
              <a:defRPr/>
            </a:pPr>
            <a:r>
              <a:rPr lang="de-DE" sz="1000" b="1" dirty="0"/>
              <a:t>Statistisches Bundesamt (2009b): </a:t>
            </a:r>
            <a:r>
              <a:rPr lang="de-DE" sz="1000" dirty="0"/>
              <a:t>Verbrauch von alkoholischen Getränken und Tabakwaren. Gliederungsmerkmale: Jahre, Deutschland, alkoholische Getränke und Tabakwaren. Gesundheitsberichterstattung des Bundes. Wiesbaden. </a:t>
            </a:r>
            <a:r>
              <a:rPr lang="de-DE" sz="1000" dirty="0">
                <a:hlinkClick r:id="rId8"/>
              </a:rPr>
              <a:t>https://www.gbe-bund.de/oowa921-install/servlet/oowa/aw92/WS0100/_XWD_PROC?_XWD_198/7/XWD_CUBE.DRILL/_XWD_224/D.589/19928</a:t>
            </a:r>
            <a:r>
              <a:rPr lang="de-DE" sz="1000" dirty="0"/>
              <a:t> (Online: 28.03.2012)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 startAt="15"/>
              <a:defRPr/>
            </a:pPr>
            <a:r>
              <a:rPr lang="de-DE" sz="1000" b="1" dirty="0"/>
              <a:t>Stauder, Chr. (2009):</a:t>
            </a:r>
            <a:r>
              <a:rPr lang="de-DE" sz="1000" dirty="0"/>
              <a:t> Stress am Arbeitsplatz als Ursache für psychische Störungen und Suchterkrankungen. Hamburg: IGEL</a:t>
            </a:r>
            <a:br>
              <a:rPr lang="de-DE" sz="1000" dirty="0"/>
            </a:br>
            <a:r>
              <a:rPr lang="de-DE" sz="1000" dirty="0"/>
              <a:t>Buchvorschau: </a:t>
            </a:r>
            <a:r>
              <a:rPr lang="de-DE" sz="1000" dirty="0">
                <a:hlinkClick r:id="rId9"/>
              </a:rPr>
              <a:t>http://books.google.de/books?id=GfLztVGxX2gC&amp;printsec=frontcover&amp;hl=de&amp;source=gbs_ge_summary_r&amp;cad=0#v=onepage&amp;q&amp;f=false</a:t>
            </a:r>
            <a:endParaRPr lang="de-DE" sz="1000" dirty="0"/>
          </a:p>
          <a:p>
            <a:pPr marL="228600" indent="-228600">
              <a:spcAft>
                <a:spcPts val="300"/>
              </a:spcAft>
              <a:buFont typeface="+mj-lt"/>
              <a:buAutoNum type="arabicPeriod" startAt="15"/>
              <a:defRPr/>
            </a:pPr>
            <a:r>
              <a:rPr lang="en-US" sz="1000" b="1" dirty="0"/>
              <a:t>World Economic Forum/PricewaterhouseCoopers Health Research Institute Analysis (2007):</a:t>
            </a:r>
            <a:r>
              <a:rPr lang="en-US" sz="1000" dirty="0"/>
              <a:t> Working towards wellness: Accelerating the prevention of chronic disease. </a:t>
            </a:r>
            <a:r>
              <a:rPr lang="en-US" sz="1000" dirty="0" err="1"/>
              <a:t>o.O</a:t>
            </a:r>
            <a:r>
              <a:rPr lang="en-US" sz="1000" dirty="0"/>
              <a:t>.</a:t>
            </a:r>
            <a:br>
              <a:rPr lang="en-US" sz="1000" dirty="0"/>
            </a:br>
            <a:r>
              <a:rPr lang="en-US" sz="1000" dirty="0">
                <a:hlinkClick r:id="rId10"/>
              </a:rPr>
              <a:t>http://www.pwc.com/us/en/healthcare/publications/working-towards-wellness.jhtml</a:t>
            </a:r>
            <a:r>
              <a:rPr lang="en-US" sz="1000" dirty="0"/>
              <a:t> </a:t>
            </a:r>
            <a:endParaRPr lang="de-DE" sz="1000" dirty="0"/>
          </a:p>
          <a:p>
            <a:pPr>
              <a:spcAft>
                <a:spcPts val="0"/>
              </a:spcAft>
              <a:defRPr/>
            </a:pPr>
            <a:endParaRPr lang="de-DE" sz="1000" dirty="0"/>
          </a:p>
          <a:p>
            <a:pPr>
              <a:spcAft>
                <a:spcPts val="300"/>
              </a:spcAft>
              <a:defRPr/>
            </a:pPr>
            <a:r>
              <a:rPr lang="en-US" sz="1000" b="1" u="sng" dirty="0" err="1">
                <a:solidFill>
                  <a:srgbClr val="000000"/>
                </a:solidFill>
              </a:rPr>
              <a:t>Bilder</a:t>
            </a:r>
            <a:r>
              <a:rPr lang="en-US" sz="1000" b="1" u="sng" dirty="0">
                <a:solidFill>
                  <a:srgbClr val="000000"/>
                </a:solidFill>
              </a:rPr>
              <a:t>:</a:t>
            </a:r>
            <a:r>
              <a:rPr lang="en-US" sz="1000" b="1" dirty="0">
                <a:solidFill>
                  <a:srgbClr val="000000"/>
                </a:solidFill>
              </a:rPr>
              <a:t> </a:t>
            </a:r>
            <a:r>
              <a:rPr lang="en-US" sz="1000" dirty="0">
                <a:solidFill>
                  <a:srgbClr val="000000"/>
                </a:solidFill>
              </a:rPr>
              <a:t>Die in der </a:t>
            </a:r>
            <a:r>
              <a:rPr lang="en-US" sz="1000" dirty="0" err="1">
                <a:solidFill>
                  <a:srgbClr val="000000"/>
                </a:solidFill>
              </a:rPr>
              <a:t>Präsentation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verwendeten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Bilder</a:t>
            </a:r>
            <a:r>
              <a:rPr lang="en-US" sz="1000" dirty="0">
                <a:solidFill>
                  <a:srgbClr val="000000"/>
                </a:solidFill>
              </a:rPr>
              <a:t> (</a:t>
            </a:r>
            <a:r>
              <a:rPr lang="en-US" sz="1000" dirty="0" err="1">
                <a:solidFill>
                  <a:srgbClr val="000000"/>
                </a:solidFill>
              </a:rPr>
              <a:t>nicht</a:t>
            </a:r>
            <a:r>
              <a:rPr lang="en-US" sz="1000" dirty="0">
                <a:solidFill>
                  <a:srgbClr val="000000"/>
                </a:solidFill>
              </a:rPr>
              <a:t> die </a:t>
            </a:r>
            <a:r>
              <a:rPr lang="en-US" sz="1000" dirty="0" err="1">
                <a:solidFill>
                  <a:srgbClr val="000000"/>
                </a:solidFill>
              </a:rPr>
              <a:t>Abbildungen</a:t>
            </a:r>
            <a:r>
              <a:rPr lang="en-US" sz="1000" dirty="0">
                <a:solidFill>
                  <a:srgbClr val="000000"/>
                </a:solidFill>
              </a:rPr>
              <a:t>) </a:t>
            </a:r>
            <a:r>
              <a:rPr lang="en-US" sz="1000" dirty="0" err="1">
                <a:solidFill>
                  <a:srgbClr val="000000"/>
                </a:solidFill>
              </a:rPr>
              <a:t>stammen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aus</a:t>
            </a:r>
            <a:r>
              <a:rPr lang="en-US" sz="1000" dirty="0">
                <a:solidFill>
                  <a:srgbClr val="000000"/>
                </a:solidFill>
              </a:rPr>
              <a:t> der </a:t>
            </a:r>
            <a:r>
              <a:rPr lang="en-US" sz="1000" dirty="0" err="1">
                <a:solidFill>
                  <a:srgbClr val="000000"/>
                </a:solidFill>
              </a:rPr>
              <a:t>Bilddatenbank</a:t>
            </a:r>
            <a:r>
              <a:rPr lang="en-US" sz="1000" dirty="0">
                <a:solidFill>
                  <a:srgbClr val="000000"/>
                </a:solidFill>
              </a:rPr>
              <a:t> des </a:t>
            </a:r>
            <a:r>
              <a:rPr lang="en-US" sz="1000" dirty="0" err="1">
                <a:solidFill>
                  <a:srgbClr val="000000"/>
                </a:solidFill>
              </a:rPr>
              <a:t>Anbieters</a:t>
            </a:r>
            <a:r>
              <a:rPr lang="en-US" sz="1000" dirty="0">
                <a:solidFill>
                  <a:srgbClr val="000000"/>
                </a:solidFill>
              </a:rPr>
              <a:t> Corbis. </a:t>
            </a:r>
          </a:p>
          <a:p>
            <a:pPr>
              <a:spcAft>
                <a:spcPts val="300"/>
              </a:spcAft>
              <a:defRPr/>
            </a:pPr>
            <a:r>
              <a:rPr lang="de-DE" sz="1000" dirty="0">
                <a:solidFill>
                  <a:srgbClr val="000000"/>
                </a:solidFill>
              </a:rPr>
              <a:t>Für Betriebskrankenkassen und BKK Verbände sind die aufgelisteten Bilder zeitlich uneingeschränkt nutzbar</a:t>
            </a:r>
            <a:endParaRPr lang="de-DE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9"/>
          <a:stretch>
            <a:fillRect/>
          </a:stretch>
        </p:blipFill>
        <p:spPr bwMode="auto">
          <a:xfrm>
            <a:off x="0" y="1266825"/>
            <a:ext cx="914400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el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smtClean="0"/>
              <a:t>Zahlen, Daten, Fakten …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385763" y="152400"/>
            <a:ext cx="83629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SzPct val="100000"/>
            </a:pPr>
            <a:r>
              <a:rPr lang="de-DE" sz="3200">
                <a:solidFill>
                  <a:srgbClr val="808080"/>
                </a:solidFill>
              </a:rPr>
              <a:t>Die wichtigsten vermeidbaren Risikofaktoren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482600" y="1349375"/>
            <a:ext cx="8229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450"/>
              </a:spcBef>
              <a:buSzPct val="100000"/>
            </a:pPr>
            <a:r>
              <a:rPr lang="de-DE">
                <a:solidFill>
                  <a:srgbClr val="000000"/>
                </a:solidFill>
              </a:rPr>
              <a:t>Nur wenige – meist beeinflussbare – Risikofaktoren spielen für die chronischen Krankheiten eine Rolle: Bluthochdruck, Tabak und Alkohol, hoher Cholesterinspiegel, Übergewicht, ungesunde Ernährung, Bewegungsmangel sowie Stress.</a:t>
            </a:r>
          </a:p>
        </p:txBody>
      </p:sp>
      <p:graphicFrame>
        <p:nvGraphicFramePr>
          <p:cNvPr id="2" name="Group 3"/>
          <p:cNvGraphicFramePr>
            <a:graphicFrameLocks noGrp="1"/>
          </p:cNvGraphicFramePr>
          <p:nvPr/>
        </p:nvGraphicFramePr>
        <p:xfrm>
          <a:off x="549275" y="2682875"/>
          <a:ext cx="8058150" cy="3502027"/>
        </p:xfrm>
        <a:graphic>
          <a:graphicData uri="http://schemas.openxmlformats.org/drawingml/2006/table">
            <a:tbl>
              <a:tblPr/>
              <a:tblGrid>
                <a:gridCol w="1935163"/>
                <a:gridCol w="682625"/>
                <a:gridCol w="720725"/>
                <a:gridCol w="757237"/>
                <a:gridCol w="828675"/>
                <a:gridCol w="700088"/>
                <a:gridCol w="814387"/>
                <a:gridCol w="787400"/>
                <a:gridCol w="831850"/>
              </a:tblGrid>
              <a:tr h="369888">
                <a:tc gridSpan="9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de-D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Chronische Krankheiten in Verbindung mit Risikofaktoren</a:t>
                      </a:r>
                    </a:p>
                  </a:txBody>
                  <a:tcPr marL="90000" marR="90000" marT="6003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22263">
                <a:tc row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Chronische Krankheiten</a:t>
                      </a:r>
                    </a:p>
                  </a:txBody>
                  <a:tcPr marL="90000" marR="90000" marT="6003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Risikofaktoren</a:t>
                      </a:r>
                    </a:p>
                  </a:txBody>
                  <a:tcPr marL="90000" marR="90000" marT="6003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73342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Hoch-</a:t>
                      </a:r>
                      <a:b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druck</a:t>
                      </a:r>
                    </a:p>
                  </a:txBody>
                  <a:tcPr marL="90000" marR="90000" marT="59147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Tabak</a:t>
                      </a:r>
                    </a:p>
                  </a:txBody>
                  <a:tcPr marL="90000" marR="90000" marT="59147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Alko-hol</a:t>
                      </a:r>
                    </a:p>
                  </a:txBody>
                  <a:tcPr marL="90000" marR="90000" marT="59147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Choles-terin</a:t>
                      </a:r>
                    </a:p>
                  </a:txBody>
                  <a:tcPr marL="90000" marR="90000" marT="59147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Über-</a:t>
                      </a:r>
                      <a:b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ge-</a:t>
                      </a:r>
                      <a:b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wicht</a:t>
                      </a:r>
                    </a:p>
                  </a:txBody>
                  <a:tcPr marL="90000" marR="90000" marT="59147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Ernäh-</a:t>
                      </a:r>
                      <a:b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rung</a:t>
                      </a:r>
                    </a:p>
                  </a:txBody>
                  <a:tcPr marL="90000" marR="90000" marT="59147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Bewe-</a:t>
                      </a:r>
                      <a:b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gungs-</a:t>
                      </a:r>
                      <a:b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mangel</a:t>
                      </a:r>
                    </a:p>
                  </a:txBody>
                  <a:tcPr marL="90000" marR="90000" marT="59147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Stress</a:t>
                      </a:r>
                    </a:p>
                  </a:txBody>
                  <a:tcPr marL="90000" marR="90000" marT="59147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Chron. Herzkrank-</a:t>
                      </a:r>
                      <a:b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heit, Schlaganfall</a:t>
                      </a:r>
                    </a:p>
                  </a:txBody>
                  <a:tcPr marL="90000" marR="90000" marT="59147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59147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59147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59147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59147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59147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59147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59147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59147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Krebs</a:t>
                      </a:r>
                    </a:p>
                  </a:txBody>
                  <a:tcPr marL="90000" marR="90000" marT="59147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59147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59147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59147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59147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59147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59147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59147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59147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Diabetes</a:t>
                      </a:r>
                    </a:p>
                  </a:txBody>
                  <a:tcPr marL="90000" marR="90000" marT="59147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59147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59147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59147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59147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59147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59147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59147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59147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Atemwegserkrankung</a:t>
                      </a:r>
                    </a:p>
                  </a:txBody>
                  <a:tcPr marL="90000" marR="90000" marT="59147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59147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59147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59147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59147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59147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59147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59147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59147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Depressive Störung</a:t>
                      </a:r>
                    </a:p>
                  </a:txBody>
                  <a:tcPr marL="90000" marR="90000" marT="59147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59147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59147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59147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59147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59147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59147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59147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59147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6205" name="Rectangle 60"/>
          <p:cNvSpPr>
            <a:spLocks noChangeArrowheads="1"/>
          </p:cNvSpPr>
          <p:nvPr/>
        </p:nvSpPr>
        <p:spPr bwMode="auto">
          <a:xfrm>
            <a:off x="2771775" y="4256088"/>
            <a:ext cx="142875" cy="144462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/>
          </a:p>
        </p:txBody>
      </p:sp>
      <p:sp>
        <p:nvSpPr>
          <p:cNvPr id="6206" name="Rectangle 61"/>
          <p:cNvSpPr>
            <a:spLocks noChangeArrowheads="1"/>
          </p:cNvSpPr>
          <p:nvPr/>
        </p:nvSpPr>
        <p:spPr bwMode="auto">
          <a:xfrm>
            <a:off x="3408363" y="4256088"/>
            <a:ext cx="144462" cy="144462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/>
          </a:p>
        </p:txBody>
      </p:sp>
      <p:sp>
        <p:nvSpPr>
          <p:cNvPr id="6207" name="Rectangle 62"/>
          <p:cNvSpPr>
            <a:spLocks noChangeArrowheads="1"/>
          </p:cNvSpPr>
          <p:nvPr/>
        </p:nvSpPr>
        <p:spPr bwMode="auto">
          <a:xfrm>
            <a:off x="4175125" y="4256088"/>
            <a:ext cx="144463" cy="144462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/>
          </a:p>
        </p:txBody>
      </p:sp>
      <p:sp>
        <p:nvSpPr>
          <p:cNvPr id="6208" name="Rectangle 63"/>
          <p:cNvSpPr>
            <a:spLocks noChangeArrowheads="1"/>
          </p:cNvSpPr>
          <p:nvPr/>
        </p:nvSpPr>
        <p:spPr bwMode="auto">
          <a:xfrm>
            <a:off x="4967288" y="4256088"/>
            <a:ext cx="144462" cy="144462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/>
          </a:p>
        </p:txBody>
      </p:sp>
      <p:sp>
        <p:nvSpPr>
          <p:cNvPr id="6209" name="Rectangle 64"/>
          <p:cNvSpPr>
            <a:spLocks noChangeArrowheads="1"/>
          </p:cNvSpPr>
          <p:nvPr/>
        </p:nvSpPr>
        <p:spPr bwMode="auto">
          <a:xfrm>
            <a:off x="5724525" y="4256088"/>
            <a:ext cx="142875" cy="144462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/>
          </a:p>
        </p:txBody>
      </p:sp>
      <p:sp>
        <p:nvSpPr>
          <p:cNvPr id="6210" name="Rectangle 65"/>
          <p:cNvSpPr>
            <a:spLocks noChangeArrowheads="1"/>
          </p:cNvSpPr>
          <p:nvPr/>
        </p:nvSpPr>
        <p:spPr bwMode="auto">
          <a:xfrm>
            <a:off x="6516688" y="4292600"/>
            <a:ext cx="142875" cy="144463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/>
          </a:p>
        </p:txBody>
      </p:sp>
      <p:sp>
        <p:nvSpPr>
          <p:cNvPr id="6211" name="Rectangle 66"/>
          <p:cNvSpPr>
            <a:spLocks noChangeArrowheads="1"/>
          </p:cNvSpPr>
          <p:nvPr/>
        </p:nvSpPr>
        <p:spPr bwMode="auto">
          <a:xfrm>
            <a:off x="7308850" y="4292600"/>
            <a:ext cx="142875" cy="144463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/>
          </a:p>
        </p:txBody>
      </p:sp>
      <p:sp>
        <p:nvSpPr>
          <p:cNvPr id="6212" name="Rectangle 67"/>
          <p:cNvSpPr>
            <a:spLocks noChangeArrowheads="1"/>
          </p:cNvSpPr>
          <p:nvPr/>
        </p:nvSpPr>
        <p:spPr bwMode="auto">
          <a:xfrm>
            <a:off x="8101013" y="4292600"/>
            <a:ext cx="142875" cy="144463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/>
          </a:p>
        </p:txBody>
      </p:sp>
      <p:sp>
        <p:nvSpPr>
          <p:cNvPr id="6213" name="Rectangle 68"/>
          <p:cNvSpPr>
            <a:spLocks noChangeArrowheads="1"/>
          </p:cNvSpPr>
          <p:nvPr/>
        </p:nvSpPr>
        <p:spPr bwMode="auto">
          <a:xfrm>
            <a:off x="2771775" y="5084763"/>
            <a:ext cx="142875" cy="144462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/>
          </a:p>
        </p:txBody>
      </p:sp>
      <p:sp>
        <p:nvSpPr>
          <p:cNvPr id="6214" name="Rectangle 69"/>
          <p:cNvSpPr>
            <a:spLocks noChangeArrowheads="1"/>
          </p:cNvSpPr>
          <p:nvPr/>
        </p:nvSpPr>
        <p:spPr bwMode="auto">
          <a:xfrm>
            <a:off x="2771775" y="5480050"/>
            <a:ext cx="142875" cy="144463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/>
          </a:p>
        </p:txBody>
      </p:sp>
      <p:sp>
        <p:nvSpPr>
          <p:cNvPr id="6215" name="Rectangle 70"/>
          <p:cNvSpPr>
            <a:spLocks noChangeArrowheads="1"/>
          </p:cNvSpPr>
          <p:nvPr/>
        </p:nvSpPr>
        <p:spPr bwMode="auto">
          <a:xfrm>
            <a:off x="3408363" y="4724400"/>
            <a:ext cx="144462" cy="144463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/>
          </a:p>
        </p:txBody>
      </p:sp>
      <p:sp>
        <p:nvSpPr>
          <p:cNvPr id="6216" name="Rectangle 71"/>
          <p:cNvSpPr>
            <a:spLocks noChangeArrowheads="1"/>
          </p:cNvSpPr>
          <p:nvPr/>
        </p:nvSpPr>
        <p:spPr bwMode="auto">
          <a:xfrm>
            <a:off x="4175125" y="4724400"/>
            <a:ext cx="144463" cy="144463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/>
          </a:p>
        </p:txBody>
      </p:sp>
      <p:sp>
        <p:nvSpPr>
          <p:cNvPr id="6217" name="Rectangle 72"/>
          <p:cNvSpPr>
            <a:spLocks noChangeArrowheads="1"/>
          </p:cNvSpPr>
          <p:nvPr/>
        </p:nvSpPr>
        <p:spPr bwMode="auto">
          <a:xfrm>
            <a:off x="4175125" y="5913438"/>
            <a:ext cx="144463" cy="142875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/>
          </a:p>
        </p:txBody>
      </p:sp>
      <p:sp>
        <p:nvSpPr>
          <p:cNvPr id="6218" name="Rectangle 73"/>
          <p:cNvSpPr>
            <a:spLocks noChangeArrowheads="1"/>
          </p:cNvSpPr>
          <p:nvPr/>
        </p:nvSpPr>
        <p:spPr bwMode="auto">
          <a:xfrm>
            <a:off x="4967288" y="5084763"/>
            <a:ext cx="144462" cy="144462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/>
          </a:p>
        </p:txBody>
      </p:sp>
      <p:sp>
        <p:nvSpPr>
          <p:cNvPr id="6219" name="Rectangle 74"/>
          <p:cNvSpPr>
            <a:spLocks noChangeArrowheads="1"/>
          </p:cNvSpPr>
          <p:nvPr/>
        </p:nvSpPr>
        <p:spPr bwMode="auto">
          <a:xfrm>
            <a:off x="5724525" y="4724400"/>
            <a:ext cx="142875" cy="144463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/>
          </a:p>
        </p:txBody>
      </p:sp>
      <p:sp>
        <p:nvSpPr>
          <p:cNvPr id="6220" name="Rectangle 75"/>
          <p:cNvSpPr>
            <a:spLocks noChangeArrowheads="1"/>
          </p:cNvSpPr>
          <p:nvPr/>
        </p:nvSpPr>
        <p:spPr bwMode="auto">
          <a:xfrm>
            <a:off x="5724525" y="5084763"/>
            <a:ext cx="142875" cy="144462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/>
          </a:p>
        </p:txBody>
      </p:sp>
      <p:sp>
        <p:nvSpPr>
          <p:cNvPr id="6221" name="Rectangle 76"/>
          <p:cNvSpPr>
            <a:spLocks noChangeArrowheads="1"/>
          </p:cNvSpPr>
          <p:nvPr/>
        </p:nvSpPr>
        <p:spPr bwMode="auto">
          <a:xfrm>
            <a:off x="5724525" y="5480050"/>
            <a:ext cx="142875" cy="144463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/>
          </a:p>
        </p:txBody>
      </p:sp>
      <p:sp>
        <p:nvSpPr>
          <p:cNvPr id="6222" name="Rectangle 77"/>
          <p:cNvSpPr>
            <a:spLocks noChangeArrowheads="1"/>
          </p:cNvSpPr>
          <p:nvPr/>
        </p:nvSpPr>
        <p:spPr bwMode="auto">
          <a:xfrm>
            <a:off x="6516688" y="4760913"/>
            <a:ext cx="142875" cy="144462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/>
          </a:p>
        </p:txBody>
      </p:sp>
      <p:sp>
        <p:nvSpPr>
          <p:cNvPr id="6223" name="Rectangle 78"/>
          <p:cNvSpPr>
            <a:spLocks noChangeArrowheads="1"/>
          </p:cNvSpPr>
          <p:nvPr/>
        </p:nvSpPr>
        <p:spPr bwMode="auto">
          <a:xfrm>
            <a:off x="6516688" y="5121275"/>
            <a:ext cx="142875" cy="144463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/>
          </a:p>
        </p:txBody>
      </p:sp>
      <p:sp>
        <p:nvSpPr>
          <p:cNvPr id="6224" name="Rectangle 79"/>
          <p:cNvSpPr>
            <a:spLocks noChangeArrowheads="1"/>
          </p:cNvSpPr>
          <p:nvPr/>
        </p:nvSpPr>
        <p:spPr bwMode="auto">
          <a:xfrm>
            <a:off x="7308850" y="5121275"/>
            <a:ext cx="142875" cy="144463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/>
          </a:p>
        </p:txBody>
      </p:sp>
      <p:sp>
        <p:nvSpPr>
          <p:cNvPr id="6225" name="Rectangle 80"/>
          <p:cNvSpPr>
            <a:spLocks noChangeArrowheads="1"/>
          </p:cNvSpPr>
          <p:nvPr/>
        </p:nvSpPr>
        <p:spPr bwMode="auto">
          <a:xfrm>
            <a:off x="3203575" y="3357563"/>
            <a:ext cx="1393825" cy="2808287"/>
          </a:xfrm>
          <a:prstGeom prst="rect">
            <a:avLst/>
          </a:prstGeom>
          <a:noFill/>
          <a:ln w="25560">
            <a:solidFill>
              <a:srgbClr val="E6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/>
          </a:p>
        </p:txBody>
      </p:sp>
      <p:sp>
        <p:nvSpPr>
          <p:cNvPr id="6226" name="Text Box 81"/>
          <p:cNvSpPr txBox="1">
            <a:spLocks noChangeArrowheads="1"/>
          </p:cNvSpPr>
          <p:nvPr/>
        </p:nvSpPr>
        <p:spPr bwMode="auto">
          <a:xfrm>
            <a:off x="531813" y="6308725"/>
            <a:ext cx="58213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SzPct val="100000"/>
            </a:pPr>
            <a:r>
              <a:rPr lang="de-DE" sz="1000" b="1">
                <a:solidFill>
                  <a:srgbClr val="808080"/>
                </a:solidFill>
              </a:rPr>
              <a:t>Quelle:  </a:t>
            </a:r>
            <a:r>
              <a:rPr lang="de-DE" sz="1000">
                <a:solidFill>
                  <a:srgbClr val="808080"/>
                </a:solidFill>
              </a:rPr>
              <a:t>World Economic Forum/PricewaterhouseCoopers Health Research Insitute Analysis 2007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r>
              <a:rPr smtClean="0"/>
              <a:t>Situation in Deutschland</a:t>
            </a:r>
          </a:p>
        </p:txBody>
      </p:sp>
      <p:graphicFrame>
        <p:nvGraphicFramePr>
          <p:cNvPr id="7" name="Diagramm 6"/>
          <p:cNvGraphicFramePr/>
          <p:nvPr/>
        </p:nvGraphicFramePr>
        <p:xfrm>
          <a:off x="-252536" y="1556792"/>
          <a:ext cx="5544616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m 7"/>
          <p:cNvGraphicFramePr/>
          <p:nvPr/>
        </p:nvGraphicFramePr>
        <p:xfrm>
          <a:off x="4716016" y="4293096"/>
          <a:ext cx="4355976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Diagramm 8"/>
          <p:cNvGraphicFramePr/>
          <p:nvPr/>
        </p:nvGraphicFramePr>
        <p:xfrm>
          <a:off x="-180528" y="3140968"/>
          <a:ext cx="5472608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6" name="Diagramm 5"/>
          <p:cNvGraphicFramePr/>
          <p:nvPr/>
        </p:nvGraphicFramePr>
        <p:xfrm>
          <a:off x="-396552" y="4725144"/>
          <a:ext cx="5976664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7" name="Diagramm 16"/>
          <p:cNvGraphicFramePr/>
          <p:nvPr/>
        </p:nvGraphicFramePr>
        <p:xfrm>
          <a:off x="4799252" y="1340968"/>
          <a:ext cx="4092212" cy="18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18" name="Diagramm 17"/>
          <p:cNvGraphicFramePr/>
          <p:nvPr/>
        </p:nvGraphicFramePr>
        <p:xfrm>
          <a:off x="4799252" y="2852936"/>
          <a:ext cx="4092212" cy="18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cxnSp>
        <p:nvCxnSpPr>
          <p:cNvPr id="5" name="Gerade Verbindung 4"/>
          <p:cNvCxnSpPr/>
          <p:nvPr/>
        </p:nvCxnSpPr>
        <p:spPr>
          <a:xfrm>
            <a:off x="-252413" y="-1250950"/>
            <a:ext cx="105124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8" name="Textfeld 5"/>
          <p:cNvSpPr txBox="1">
            <a:spLocks noChangeArrowheads="1"/>
          </p:cNvSpPr>
          <p:nvPr/>
        </p:nvSpPr>
        <p:spPr bwMode="auto">
          <a:xfrm>
            <a:off x="395288" y="6237288"/>
            <a:ext cx="58848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000" b="1"/>
              <a:t>Quelle: </a:t>
            </a:r>
            <a:r>
              <a:rPr lang="de-DE" sz="1000"/>
              <a:t>Die Drogenbeauftragte der Bundesregierung Bundesministerium für Gesundheit  2011, S.  10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>
          <a:xfrm>
            <a:off x="323850" y="125413"/>
            <a:ext cx="8229600" cy="1143000"/>
          </a:xfrm>
        </p:spPr>
        <p:txBody>
          <a:bodyPr/>
          <a:lstStyle/>
          <a:p>
            <a:r>
              <a:rPr smtClean="0"/>
              <a:t>SUCHT im betrieblichen Umfeld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95288" y="1484313"/>
            <a:ext cx="8353425" cy="4508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bg1">
                  <a:lumMod val="50000"/>
                </a:schemeClr>
              </a:buClr>
              <a:defRPr/>
            </a:pPr>
            <a:r>
              <a:rPr lang="de-DE" sz="2200" b="1" dirty="0"/>
              <a:t>Suchtprobleme spielen in der Arbeitswelt eine größere Rolle als oft angenommen. </a:t>
            </a:r>
          </a:p>
          <a:p>
            <a:pPr>
              <a:buClr>
                <a:schemeClr val="bg1">
                  <a:lumMod val="50000"/>
                </a:schemeClr>
              </a:buClr>
              <a:defRPr/>
            </a:pPr>
            <a:endParaRPr lang="de-DE" sz="2200" dirty="0"/>
          </a:p>
          <a:p>
            <a:pPr>
              <a:spcAft>
                <a:spcPts val="600"/>
              </a:spcAft>
              <a:buClr>
                <a:schemeClr val="bg1">
                  <a:lumMod val="50000"/>
                </a:schemeClr>
              </a:buClr>
              <a:defRPr/>
            </a:pPr>
            <a:r>
              <a:rPr lang="de-DE" sz="2200" dirty="0"/>
              <a:t>Es wird geschätzt, dass</a:t>
            </a:r>
          </a:p>
          <a:p>
            <a:pPr marL="714375" indent="-352425"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sz="2200" dirty="0"/>
              <a:t>ca. 10% aller Beschäftigten Alkohol in missbräuchlicher Weise konsumieren. </a:t>
            </a:r>
          </a:p>
          <a:p>
            <a:pPr marL="714375" indent="-352425"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sz="2200" dirty="0"/>
              <a:t>weitere 5% aller Beschäftigten als alkoholabhängig gelten. </a:t>
            </a:r>
          </a:p>
          <a:p>
            <a:pPr marL="714375" indent="-352425"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sz="2200" dirty="0"/>
              <a:t>15% bis 30% aller Arbeitsunfälle alkoholbedingt sind. </a:t>
            </a:r>
          </a:p>
          <a:p>
            <a:pPr marL="714375" indent="-352425"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sz="2200" dirty="0"/>
              <a:t>1% bis 2% der Beschäftigten als medikamentenabhängig angesehen werden können.</a:t>
            </a:r>
          </a:p>
          <a:p>
            <a:pPr marL="361950" indent="-361950">
              <a:spcAft>
                <a:spcPts val="1200"/>
              </a:spcAft>
              <a:buClr>
                <a:schemeClr val="bg1">
                  <a:lumMod val="50000"/>
                </a:schemeClr>
              </a:buClr>
              <a:defRPr/>
            </a:pPr>
            <a:r>
              <a:rPr lang="de-DE" sz="2200" dirty="0"/>
              <a:t>32% der erwerbstätigen Bevölkerung sind Raucher.</a:t>
            </a:r>
          </a:p>
        </p:txBody>
      </p:sp>
      <p:sp>
        <p:nvSpPr>
          <p:cNvPr id="8196" name="Textfeld 5"/>
          <p:cNvSpPr txBox="1">
            <a:spLocks noChangeArrowheads="1"/>
          </p:cNvSpPr>
          <p:nvPr/>
        </p:nvSpPr>
        <p:spPr bwMode="auto">
          <a:xfrm>
            <a:off x="395288" y="6237288"/>
            <a:ext cx="77390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000" b="1"/>
              <a:t>Quelle: </a:t>
            </a:r>
            <a:r>
              <a:rPr lang="de-DE" sz="1000"/>
              <a:t>Die Drogenbeauftragte der Bundesregierung Bundesministerium für Gesundheit  2011, S. 10; Statistisches Bundesamt 2009a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2"/>
          <p:cNvCxnSpPr/>
          <p:nvPr/>
        </p:nvCxnSpPr>
        <p:spPr>
          <a:xfrm>
            <a:off x="4572000" y="-26988"/>
            <a:ext cx="0" cy="662463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9" name="Titel 1"/>
          <p:cNvSpPr>
            <a:spLocks noGrp="1"/>
          </p:cNvSpPr>
          <p:nvPr>
            <p:ph type="title"/>
          </p:nvPr>
        </p:nvSpPr>
        <p:spPr>
          <a:xfrm>
            <a:off x="250825" y="125413"/>
            <a:ext cx="4033838" cy="1143000"/>
          </a:xfrm>
        </p:spPr>
        <p:txBody>
          <a:bodyPr/>
          <a:lstStyle/>
          <a:p>
            <a:r>
              <a:rPr smtClean="0"/>
              <a:t>Alkohol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79388" y="1420813"/>
            <a:ext cx="4464050" cy="5119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0975" indent="-180975">
              <a:spcAft>
                <a:spcPts val="200"/>
              </a:spcAft>
              <a:buClr>
                <a:schemeClr val="bg1">
                  <a:lumMod val="50000"/>
                </a:schemeClr>
              </a:buClr>
              <a:defRPr/>
            </a:pPr>
            <a:r>
              <a:rPr lang="de-DE" sz="1500" b="1" dirty="0"/>
              <a:t>= am häufigsten konsumierte Suchtmittel in Deutschland</a:t>
            </a:r>
          </a:p>
          <a:p>
            <a:pPr marL="182563" indent="-182563"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sz="1500" dirty="0"/>
              <a:t>ursächlicher Faktor für mehr als 60 Krankheitsarten</a:t>
            </a:r>
          </a:p>
          <a:p>
            <a:pPr marL="182563" indent="-182563"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sz="1500" dirty="0"/>
              <a:t>10-20 Jahre verkürzte Lebenszeit durch Alkoholmissbrauch</a:t>
            </a:r>
          </a:p>
          <a:p>
            <a:pPr marL="182563" indent="-182563"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sz="1500" dirty="0"/>
              <a:t>dritthöchsten Risiko für vorzeitigen Tod in Europa</a:t>
            </a:r>
          </a:p>
          <a:p>
            <a:pPr marL="182563" indent="-182563"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sz="1500" dirty="0"/>
              <a:t>Jeder vierte Mann in Deutschland zwischen 35 bis 65 Jahren stirbt an den Folgen von Alkoholkonsum.</a:t>
            </a:r>
          </a:p>
          <a:p>
            <a:pPr marL="182563" indent="-182563"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sz="1500" dirty="0"/>
              <a:t>Die Diagnoseklasse F10 (ICD-10) „Psychische und Verhaltensstörungen durch Alkohol“ ist bei Männern nach chronisch ischämischer Herzkrankheit der zweithäufigste Behandlungsanlass in Krankenhäusern.</a:t>
            </a:r>
          </a:p>
          <a:p>
            <a:pPr marL="182563" indent="-182563"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sz="1500" dirty="0"/>
              <a:t>Alkoholkonsum erhöht beim langfristigem Konsum das Krebsrisiko (Rachen-, Kehlkopf-, Speiseröhren- und Leberkrebs)</a:t>
            </a:r>
          </a:p>
          <a:p>
            <a:pPr marL="182563" indent="-182563"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sz="1500" dirty="0"/>
              <a:t>Alkoholkonsum erhöht das Risiko für Depressionen, Suizid, Gewalttaten und Unfälle.</a:t>
            </a:r>
          </a:p>
        </p:txBody>
      </p:sp>
      <p:sp>
        <p:nvSpPr>
          <p:cNvPr id="6148" name="Textfeld 3"/>
          <p:cNvSpPr txBox="1">
            <a:spLocks noChangeArrowheads="1"/>
          </p:cNvSpPr>
          <p:nvPr/>
        </p:nvSpPr>
        <p:spPr bwMode="auto">
          <a:xfrm>
            <a:off x="4645025" y="1412875"/>
            <a:ext cx="446405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200"/>
              </a:spcAft>
              <a:buClr>
                <a:schemeClr val="bg1">
                  <a:lumMod val="50000"/>
                </a:schemeClr>
              </a:buClr>
              <a:defRPr/>
            </a:pPr>
            <a:r>
              <a:rPr lang="de-DE" sz="1500" b="1" dirty="0" smtClean="0"/>
              <a:t>= größtes vermeidbares Gesundheitsrisiko</a:t>
            </a:r>
          </a:p>
          <a:p>
            <a:pPr marL="177800" indent="-177800" eaLnBrk="1" hangingPunct="1"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sz="1500" dirty="0" smtClean="0">
                <a:latin typeface="Arial" pitchFamily="34" charset="0"/>
                <a:cs typeface="Arial" pitchFamily="34" charset="0"/>
              </a:rPr>
              <a:t>ursächlich für </a:t>
            </a:r>
            <a:r>
              <a:rPr lang="de-DE" sz="1500" dirty="0">
                <a:latin typeface="Arial" pitchFamily="34" charset="0"/>
                <a:cs typeface="Arial" pitchFamily="34" charset="0"/>
              </a:rPr>
              <a:t>die </a:t>
            </a:r>
            <a:r>
              <a:rPr lang="de-DE" sz="1500" dirty="0" smtClean="0">
                <a:latin typeface="Arial" pitchFamily="34" charset="0"/>
                <a:cs typeface="Arial" pitchFamily="34" charset="0"/>
              </a:rPr>
              <a:t>Entstehung und </a:t>
            </a:r>
            <a:r>
              <a:rPr lang="de-DE" sz="1500" dirty="0">
                <a:latin typeface="Arial" pitchFamily="34" charset="0"/>
                <a:cs typeface="Arial" pitchFamily="34" charset="0"/>
              </a:rPr>
              <a:t>die Verschlimmerung von mehr als </a:t>
            </a:r>
            <a:r>
              <a:rPr lang="de-DE" sz="1500" dirty="0" smtClean="0">
                <a:latin typeface="Arial" pitchFamily="34" charset="0"/>
                <a:cs typeface="Arial" pitchFamily="34" charset="0"/>
              </a:rPr>
              <a:t>40 meist </a:t>
            </a:r>
            <a:r>
              <a:rPr lang="de-DE" sz="1500" dirty="0">
                <a:latin typeface="Arial" pitchFamily="34" charset="0"/>
                <a:cs typeface="Arial" pitchFamily="34" charset="0"/>
              </a:rPr>
              <a:t>chronischen </a:t>
            </a:r>
            <a:r>
              <a:rPr lang="de-DE" sz="1500" dirty="0" smtClean="0">
                <a:latin typeface="Arial" pitchFamily="34" charset="0"/>
                <a:cs typeface="Arial" pitchFamily="34" charset="0"/>
              </a:rPr>
              <a:t>Krankheiten:</a:t>
            </a:r>
          </a:p>
          <a:p>
            <a:pPr marL="355600" indent="-177800" eaLnBrk="1" hangingPunct="1">
              <a:spcAft>
                <a:spcPts val="200"/>
              </a:spcAft>
              <a:buClr>
                <a:schemeClr val="bg1">
                  <a:lumMod val="50000"/>
                </a:schemeClr>
              </a:buClr>
              <a:buFontTx/>
              <a:buChar char="-"/>
              <a:defRPr/>
            </a:pPr>
            <a:r>
              <a:rPr lang="de-DE" sz="1500" dirty="0" smtClean="0"/>
              <a:t>30</a:t>
            </a:r>
            <a:r>
              <a:rPr lang="de-DE" sz="1500" dirty="0"/>
              <a:t>% aller Krebsarten,</a:t>
            </a:r>
          </a:p>
          <a:p>
            <a:pPr marL="355600" indent="-177800" eaLnBrk="1" hangingPunct="1">
              <a:spcAft>
                <a:spcPts val="200"/>
              </a:spcAft>
              <a:buClr>
                <a:schemeClr val="bg1">
                  <a:lumMod val="50000"/>
                </a:schemeClr>
              </a:buClr>
              <a:buFontTx/>
              <a:buChar char="-"/>
              <a:defRPr/>
            </a:pPr>
            <a:r>
              <a:rPr lang="de-DE" sz="1500" dirty="0" smtClean="0"/>
              <a:t>30</a:t>
            </a:r>
            <a:r>
              <a:rPr lang="de-DE" sz="1500" dirty="0"/>
              <a:t>% aller </a:t>
            </a:r>
            <a:r>
              <a:rPr lang="de-DE" sz="1500" dirty="0" smtClean="0"/>
              <a:t>Herzerkrankungen,</a:t>
            </a:r>
          </a:p>
          <a:p>
            <a:pPr marL="355600" indent="-177800" eaLnBrk="1" hangingPunct="1">
              <a:spcAft>
                <a:spcPts val="200"/>
              </a:spcAft>
              <a:buClr>
                <a:schemeClr val="bg1">
                  <a:lumMod val="50000"/>
                </a:schemeClr>
              </a:buClr>
              <a:buFontTx/>
              <a:buChar char="-"/>
              <a:defRPr/>
            </a:pPr>
            <a:r>
              <a:rPr lang="de-DE" sz="1500" dirty="0" smtClean="0"/>
              <a:t>70</a:t>
            </a:r>
            <a:r>
              <a:rPr lang="de-DE" sz="1500" dirty="0"/>
              <a:t>% aller chronisch obstruktiven Lungenerkrankungen (chronische Bronchitis; Emphysem = fortschreitende Zerstörung der Lunge) und </a:t>
            </a:r>
            <a:endParaRPr lang="de-DE" sz="1500" dirty="0" smtClean="0"/>
          </a:p>
          <a:p>
            <a:pPr marL="355600" indent="-177800" eaLnBrk="1" hangingPunct="1">
              <a:spcAft>
                <a:spcPts val="200"/>
              </a:spcAft>
              <a:buClr>
                <a:schemeClr val="bg1">
                  <a:lumMod val="50000"/>
                </a:schemeClr>
              </a:buClr>
              <a:buFontTx/>
              <a:buChar char="-"/>
              <a:defRPr/>
            </a:pPr>
            <a:r>
              <a:rPr lang="de-DE" sz="1500" dirty="0" smtClean="0"/>
              <a:t>70-90</a:t>
            </a:r>
            <a:r>
              <a:rPr lang="de-DE" sz="1500" dirty="0"/>
              <a:t>% aller Lungenkrebserkrankungen sind direkte Folgen des Rauchens. </a:t>
            </a:r>
          </a:p>
          <a:p>
            <a:pPr marL="177800" indent="-177800" eaLnBrk="1" hangingPunct="1"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sz="1500" dirty="0" smtClean="0"/>
              <a:t>Täglich sterben etwa 300 Menschen an den Folgen ihres Tabakkonsums.</a:t>
            </a:r>
          </a:p>
          <a:p>
            <a:pPr marL="177800" indent="-177800" eaLnBrk="1" hangingPunct="1"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sz="1600" dirty="0"/>
              <a:t>Durchschnittlich verliert ein Raucher 10 Jahre Lebenszeit. </a:t>
            </a:r>
          </a:p>
          <a:p>
            <a:pPr marL="177800" indent="-177800" eaLnBrk="1" hangingPunct="1"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sz="1500" dirty="0" smtClean="0"/>
              <a:t>Etwa 3.300 Menschen sterben jährlich an den Folgen des Passivrauchens.</a:t>
            </a:r>
          </a:p>
        </p:txBody>
      </p:sp>
      <p:sp>
        <p:nvSpPr>
          <p:cNvPr id="9222" name="Titel 1"/>
          <p:cNvSpPr txBox="1">
            <a:spLocks/>
          </p:cNvSpPr>
          <p:nvPr/>
        </p:nvSpPr>
        <p:spPr bwMode="auto">
          <a:xfrm>
            <a:off x="4641850" y="115888"/>
            <a:ext cx="4032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3500">
                <a:solidFill>
                  <a:srgbClr val="808080"/>
                </a:solidFill>
              </a:rPr>
              <a:t>Rauchen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369888" y="53975"/>
            <a:ext cx="8229600" cy="1143000"/>
          </a:xfrm>
        </p:spPr>
        <p:txBody>
          <a:bodyPr/>
          <a:lstStyle/>
          <a:p>
            <a:r>
              <a:rPr sz="4000" smtClean="0"/>
              <a:t>Die Kosten</a:t>
            </a:r>
            <a:br>
              <a:rPr sz="4000" smtClean="0"/>
            </a:br>
            <a:r>
              <a:rPr sz="1500" smtClean="0"/>
              <a:t>Schätzwerte aus dem Jahr 2007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95288" y="4005263"/>
            <a:ext cx="8353425" cy="2062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FFC000"/>
              </a:buClr>
              <a:defRPr/>
            </a:pPr>
            <a:r>
              <a:rPr lang="de-DE" sz="1600" b="1" dirty="0"/>
              <a:t>Rauchen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sz="1600" dirty="0"/>
              <a:t>mehr als 33 Mrd. € sind direkte und indirekte Kosten des Tabakkonsums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sz="1600" dirty="0"/>
              <a:t>8,7 Mrd. € tabakbedingte direkte Krankheitskosten: 45% ambulante und 33% stationäre Behandlungen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sz="1600" dirty="0"/>
              <a:t>40% der Krankheitskosten sind auf tabakbedingte Krebserkrankungen zurückzuführen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de-DE" sz="1600" dirty="0"/>
              <a:t>24,9 Mrd. € indirekte Krankheitskosten: 76% aufgrund vorzeitiger Mortalität, 12% durch Frühberentungen, 11% durch Arbeitsunfähigkeiten, 0,1% Verluste durch Zigarettenpausen, etc.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71475" y="1552575"/>
            <a:ext cx="8570913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FFC000"/>
              </a:buClr>
              <a:defRPr/>
            </a:pPr>
            <a:r>
              <a:rPr lang="de-DE" sz="1600" b="1" dirty="0"/>
              <a:t>Alkohol</a:t>
            </a:r>
            <a:endParaRPr lang="de-DE" sz="1600" b="1" baseline="30000" dirty="0"/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de-DE" sz="1600" dirty="0"/>
              <a:t>26,7 Mrd. € volkswirtschaftlicher Schaden </a:t>
            </a:r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de-DE" sz="1600" dirty="0"/>
              <a:t>10,0 Mrd. € direkte Krankheitskosten: 36% ambulante und 27% stationäre Behandlungen, 19% Kosten durch Sachschäden/Verkehrsunfälle, 18% durch Rettungsdienste, Gesundheitsschutz etc.</a:t>
            </a:r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de-DE" sz="1600" dirty="0"/>
              <a:t>16,7 Mrd. € durch indirekte Kosten (Ressourcenverluste): 69% durch Ausfall der Arbeitsleistung aufgrund vorzeitigen Versterbens, 20% wegen Frühberentung, 10% aufgrund von  Arbeits- und Erwerbsunfähigkeit und 1% sind auf den Arbeitsleistungsausfall durch Rehabilitation zurückzuführen.</a:t>
            </a:r>
          </a:p>
        </p:txBody>
      </p:sp>
      <p:sp>
        <p:nvSpPr>
          <p:cNvPr id="10245" name="Textfeld 5"/>
          <p:cNvSpPr txBox="1">
            <a:spLocks noChangeArrowheads="1"/>
          </p:cNvSpPr>
          <p:nvPr/>
        </p:nvSpPr>
        <p:spPr bwMode="auto">
          <a:xfrm>
            <a:off x="361950" y="6207125"/>
            <a:ext cx="33432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000" b="1"/>
              <a:t>Quelle: </a:t>
            </a:r>
            <a:r>
              <a:rPr lang="de-DE" sz="1000"/>
              <a:t>Adams &amp; Effertz 2009; Adams &amp;  Effertz 2011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2069</Words>
  <Application>Microsoft Office PowerPoint</Application>
  <PresentationFormat>Bildschirmpräsentation (4:3)</PresentationFormat>
  <Paragraphs>353</Paragraphs>
  <Slides>34</Slides>
  <Notes>16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35" baseType="lpstr">
      <vt:lpstr>Larissa-Design</vt:lpstr>
      <vt:lpstr>PowerPoint-Präsentation</vt:lpstr>
      <vt:lpstr>Inhaltsverzeichnis</vt:lpstr>
      <vt:lpstr>Definition „Sucht“</vt:lpstr>
      <vt:lpstr>Zahlen, Daten, Fakten …</vt:lpstr>
      <vt:lpstr>PowerPoint-Präsentation</vt:lpstr>
      <vt:lpstr>Situation in Deutschland</vt:lpstr>
      <vt:lpstr>SUCHT im betrieblichen Umfeld</vt:lpstr>
      <vt:lpstr>Alkohol</vt:lpstr>
      <vt:lpstr>Die Kosten Schätzwerte aus dem Jahr 2007</vt:lpstr>
      <vt:lpstr>Behandlungsanlässe (2009) </vt:lpstr>
      <vt:lpstr>Alkoholkonsum Telefonischer Gesundheitssurvey 2009, n = 21.262 </vt:lpstr>
      <vt:lpstr>Was wird konsumiert?</vt:lpstr>
      <vt:lpstr>Konsumklassen</vt:lpstr>
      <vt:lpstr>Wann wird es gefährlich…</vt:lpstr>
      <vt:lpstr>Alkoholkonsum im Vergleich Telefonischer Gesundheitssurvey 2009, n = 21.262</vt:lpstr>
      <vt:lpstr>Alkoholkonsum und Rauchen gehen häufig Hand in Hand</vt:lpstr>
      <vt:lpstr>Tabakkonsum seit Jahren rückläufig</vt:lpstr>
      <vt:lpstr>Raucherverhalten in der erwerbstätigen Bevölkerung</vt:lpstr>
      <vt:lpstr>Was kann der Betrieb tun?</vt:lpstr>
      <vt:lpstr>Arbeitsbedingungen, die die Sucht fördern können.</vt:lpstr>
      <vt:lpstr>Rechtsgrundlagen (Auszugsweise)</vt:lpstr>
      <vt:lpstr>PowerPoint-Präsentation</vt:lpstr>
      <vt:lpstr>Suchtprävention – Ziele</vt:lpstr>
      <vt:lpstr>Rauchfreier Betrieb</vt:lpstr>
      <vt:lpstr>Null Promille am Arbeitsplatz</vt:lpstr>
      <vt:lpstr>PowerPoint-Präsentation</vt:lpstr>
      <vt:lpstr>PowerPoint-Präsentation</vt:lpstr>
      <vt:lpstr>PowerPoint-Präsentation</vt:lpstr>
      <vt:lpstr>z.B. im Mitarbeitergespräch</vt:lpstr>
      <vt:lpstr>Einige Fragen an die Vorgesetzten:</vt:lpstr>
      <vt:lpstr>Betriebs-/Dienstvereinbarung</vt:lpstr>
      <vt:lpstr>Suchtprävention im Überblick</vt:lpstr>
      <vt:lpstr>Quellen (1)</vt:lpstr>
      <vt:lpstr>Quellen (2)</vt:lpstr>
    </vt:vector>
  </TitlesOfParts>
  <Company>BKK Bundesverband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WeberV</dc:creator>
  <cp:lastModifiedBy>Siebeneich, Anke - BKK Dachverband</cp:lastModifiedBy>
  <cp:revision>498</cp:revision>
  <cp:lastPrinted>2012-03-28T08:25:43Z</cp:lastPrinted>
  <dcterms:created xsi:type="dcterms:W3CDTF">2011-03-18T09:38:30Z</dcterms:created>
  <dcterms:modified xsi:type="dcterms:W3CDTF">2014-09-05T08:55:49Z</dcterms:modified>
</cp:coreProperties>
</file>